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slides/slide47.xml" ContentType="application/vnd.openxmlformats-officedocument.presentationml.slide+xml"/>
  <Override PartName="/ppt/slides/slide58.xml" ContentType="application/vnd.openxmlformats-officedocument.presentationml.slide+xml"/>
  <Override PartName="/ppt/slides/slide76.xml" ContentType="application/vnd.openxmlformats-officedocument.presentationml.slide+xml"/>
  <Override PartName="/ppt/slides/slide94.xml" ContentType="application/vnd.openxmlformats-officedocument.presentationml.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slides/slide54.xml" ContentType="application/vnd.openxmlformats-officedocument.presentationml.slide+xml"/>
  <Override PartName="/ppt/slides/slide65.xml" ContentType="application/vnd.openxmlformats-officedocument.presentationml.slide+xml"/>
  <Override PartName="/ppt/slides/slide83.xml" ContentType="application/vnd.openxmlformats-officedocument.presentationml.slide+xml"/>
  <Override PartName="/ppt/slideLayouts/slideLayout6.xml" ContentType="application/vnd.openxmlformats-officedocument.presentationml.slideLayout+xml"/>
  <Override PartName="/ppt/slides/slide25.xml" ContentType="application/vnd.openxmlformats-officedocument.presentationml.slide+xml"/>
  <Override PartName="/ppt/slides/slide43.xml" ContentType="application/vnd.openxmlformats-officedocument.presentationml.slide+xml"/>
  <Override PartName="/ppt/slides/slide72.xml" ContentType="application/vnd.openxmlformats-officedocument.presentationml.slide+xml"/>
  <Override PartName="/ppt/slides/slide90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xml" ContentType="application/xml"/>
  <Override PartName="/ppt/slides/slide14.xml" ContentType="application/vnd.openxmlformats-officedocument.presentationml.slide+xml"/>
  <Override PartName="/ppt/slides/slide32.xml" ContentType="application/vnd.openxmlformats-officedocument.presentationml.slide+xml"/>
  <Override PartName="/ppt/slides/slide50.xml" ContentType="application/vnd.openxmlformats-officedocument.presentationml.slide+xml"/>
  <Override PartName="/ppt/slides/slide61.xml" ContentType="application/vnd.openxmlformats-officedocument.presentationml.slide+xml"/>
  <Override PartName="/ppt/slides/slide1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s/slide79.xml" ContentType="application/vnd.openxmlformats-officedocument.presentationml.slide+xml"/>
  <Override PartName="/ppt/slides/slide99.xml" ContentType="application/vnd.openxmlformats-officedocument.presentationml.slide+xml"/>
  <Override PartName="/ppt/diagrams/layout1.xml" ContentType="application/vnd.openxmlformats-officedocument.drawingml.diagramLayout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slides/slide59.xml" ContentType="application/vnd.openxmlformats-officedocument.presentationml.slide+xml"/>
  <Override PartName="/ppt/slides/slide68.xml" ContentType="application/vnd.openxmlformats-officedocument.presentationml.slide+xml"/>
  <Override PartName="/ppt/slides/slide77.xml" ContentType="application/vnd.openxmlformats-officedocument.presentationml.slide+xml"/>
  <Override PartName="/ppt/slides/slide88.xml" ContentType="application/vnd.openxmlformats-officedocument.presentationml.slide+xml"/>
  <Override PartName="/ppt/slides/slide97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48.xml" ContentType="application/vnd.openxmlformats-officedocument.presentationml.slide+xml"/>
  <Override PartName="/ppt/slides/slide57.xml" ContentType="application/vnd.openxmlformats-officedocument.presentationml.slide+xml"/>
  <Override PartName="/ppt/slides/slide66.xml" ContentType="application/vnd.openxmlformats-officedocument.presentationml.slide+xml"/>
  <Override PartName="/ppt/slides/slide75.xml" ContentType="application/vnd.openxmlformats-officedocument.presentationml.slide+xml"/>
  <Override PartName="/ppt/slides/slide86.xml" ContentType="application/vnd.openxmlformats-officedocument.presentationml.slide+xml"/>
  <Override PartName="/ppt/slides/slide9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slides/slide55.xml" ContentType="application/vnd.openxmlformats-officedocument.presentationml.slide+xml"/>
  <Override PartName="/ppt/slides/slide64.xml" ContentType="application/vnd.openxmlformats-officedocument.presentationml.slide+xml"/>
  <Override PartName="/ppt/slides/slide73.xml" ContentType="application/vnd.openxmlformats-officedocument.presentationml.slide+xml"/>
  <Override PartName="/ppt/slides/slide84.xml" ContentType="application/vnd.openxmlformats-officedocument.presentationml.slide+xml"/>
  <Override PartName="/ppt/slides/slide9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diagrams/drawing1.xml" ContentType="application/vnd.ms-office.drawingml.diagramDrawing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s/slide53.xml" ContentType="application/vnd.openxmlformats-officedocument.presentationml.slide+xml"/>
  <Override PartName="/ppt/slides/slide62.xml" ContentType="application/vnd.openxmlformats-officedocument.presentationml.slide+xml"/>
  <Override PartName="/ppt/slides/slide71.xml" ContentType="application/vnd.openxmlformats-officedocument.presentationml.slide+xml"/>
  <Override PartName="/ppt/slides/slide80.xml" ContentType="application/vnd.openxmlformats-officedocument.presentationml.slide+xml"/>
  <Override PartName="/ppt/slides/slide82.xml" ContentType="application/vnd.openxmlformats-officedocument.presentationml.slide+xml"/>
  <Override PartName="/ppt/slides/slide91.xml" ContentType="application/vnd.openxmlformats-officedocument.presentationml.slide+xml"/>
  <Override PartName="/ppt/slideLayouts/slideLayout3.xml" ContentType="application/vnd.openxmlformats-officedocument.presentationml.slideLayout+xml"/>
  <Override PartName="/ppt/diagrams/quickStyle1.xml" ContentType="application/vnd.openxmlformats-officedocument.drawingml.diagramStyle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51.xml" ContentType="application/vnd.openxmlformats-officedocument.presentationml.slide+xml"/>
  <Override PartName="/ppt/slides/slide60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slideLayouts/slideLayout10.xml" ContentType="application/vnd.openxmlformats-officedocument.presentationml.slideLayout+xml"/>
  <Override PartName="/ppt/slides/slide89.xml" ContentType="application/vnd.openxmlformats-officedocument.presentationml.slide+xml"/>
  <Override PartName="/ppt/slides/slide98.xml" ContentType="application/vnd.openxmlformats-officedocument.presentationml.slide+xml"/>
  <Override PartName="/ppt/slides/slide8.xml" ContentType="application/vnd.openxmlformats-officedocument.presentationml.slide+xml"/>
  <Override PartName="/ppt/slides/slide49.xml" ContentType="application/vnd.openxmlformats-officedocument.presentationml.slide+xml"/>
  <Override PartName="/ppt/slides/slide69.xml" ContentType="application/vnd.openxmlformats-officedocument.presentationml.slide+xml"/>
  <Override PartName="/ppt/slides/slide78.xml" ContentType="application/vnd.openxmlformats-officedocument.presentationml.slide+xml"/>
  <Override PartName="/ppt/slides/slide87.xml" ContentType="application/vnd.openxmlformats-officedocument.presentationml.slide+xml"/>
  <Override PartName="/ppt/slides/slide96.xml" ContentType="application/vnd.openxmlformats-officedocument.presentationml.slide+xml"/>
  <Override PartName="/ppt/diagrams/data1.xml" ContentType="application/vnd.openxmlformats-officedocument.drawingml.diagramData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s/slide56.xml" ContentType="application/vnd.openxmlformats-officedocument.presentationml.slide+xml"/>
  <Override PartName="/ppt/slides/slide67.xml" ContentType="application/vnd.openxmlformats-officedocument.presentationml.slide+xml"/>
  <Override PartName="/ppt/slides/slide85.xml" ContentType="application/vnd.openxmlformats-officedocument.presentationml.slide+xml"/>
  <Override PartName="/ppt/slideLayouts/slideLayout8.xml" ContentType="application/vnd.openxmlformats-officedocument.presentationml.slideLayout+xml"/>
  <Override PartName="/ppt/diagrams/colors1.xml" ContentType="application/vnd.openxmlformats-officedocument.drawingml.diagramColors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s/slide45.xml" ContentType="application/vnd.openxmlformats-officedocument.presentationml.slide+xml"/>
  <Override PartName="/ppt/slides/slide74.xml" ContentType="application/vnd.openxmlformats-officedocument.presentationml.slide+xml"/>
  <Override PartName="/ppt/slides/slide92.xml" ContentType="application/vnd.openxmlformats-officedocument.presentationml.slide+xml"/>
  <Override PartName="/ppt/slideLayouts/slideLayout4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34.xml" ContentType="application/vnd.openxmlformats-officedocument.presentationml.slide+xml"/>
  <Override PartName="/ppt/slides/slide52.xml" ContentType="application/vnd.openxmlformats-officedocument.presentationml.slide+xml"/>
  <Override PartName="/ppt/slides/slide63.xml" ContentType="application/vnd.openxmlformats-officedocument.presentationml.slide+xml"/>
  <Override PartName="/ppt/slides/slide81.xml" ContentType="application/vnd.openxmlformats-officedocument.presentationml.slide+xml"/>
  <Default Extension="rels" ContentType="application/vnd.openxmlformats-package.relationships+xml"/>
  <Override PartName="/ppt/slides/slide23.xml" ContentType="application/vnd.openxmlformats-officedocument.presentationml.slide+xml"/>
  <Override PartName="/ppt/slides/slide41.xml" ContentType="application/vnd.openxmlformats-officedocument.presentationml.slide+xml"/>
  <Override PartName="/ppt/slides/slide70.xml" ContentType="application/vnd.openxmlformats-officedocument.presentationml.slide+xml"/>
  <Override PartName="/ppt/slides/slide12.xml" ContentType="application/vnd.openxmlformats-officedocument.presentationml.slide+xml"/>
  <Override PartName="/ppt/slides/slide30.xml" ContentType="application/vnd.openxmlformats-officedocument.presentationml.slide+xml"/>
  <Override PartName="/ppt/slideLayouts/slideLayout11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1" r:id="rId3"/>
    <p:sldId id="299" r:id="rId4"/>
    <p:sldId id="291" r:id="rId5"/>
    <p:sldId id="293" r:id="rId6"/>
    <p:sldId id="292" r:id="rId7"/>
    <p:sldId id="295" r:id="rId8"/>
    <p:sldId id="297" r:id="rId9"/>
    <p:sldId id="272" r:id="rId10"/>
    <p:sldId id="276" r:id="rId11"/>
    <p:sldId id="287" r:id="rId12"/>
    <p:sldId id="288" r:id="rId13"/>
    <p:sldId id="290" r:id="rId14"/>
    <p:sldId id="289" r:id="rId15"/>
    <p:sldId id="286" r:id="rId16"/>
    <p:sldId id="296" r:id="rId17"/>
    <p:sldId id="302" r:id="rId18"/>
    <p:sldId id="306" r:id="rId19"/>
    <p:sldId id="303" r:id="rId20"/>
    <p:sldId id="304" r:id="rId21"/>
    <p:sldId id="305" r:id="rId22"/>
    <p:sldId id="307" r:id="rId23"/>
    <p:sldId id="294" r:id="rId24"/>
    <p:sldId id="273" r:id="rId25"/>
    <p:sldId id="308" r:id="rId26"/>
    <p:sldId id="309" r:id="rId27"/>
    <p:sldId id="310" r:id="rId28"/>
    <p:sldId id="311" r:id="rId29"/>
    <p:sldId id="317" r:id="rId30"/>
    <p:sldId id="318" r:id="rId31"/>
    <p:sldId id="319" r:id="rId32"/>
    <p:sldId id="312" r:id="rId33"/>
    <p:sldId id="313" r:id="rId34"/>
    <p:sldId id="314" r:id="rId35"/>
    <p:sldId id="274" r:id="rId36"/>
    <p:sldId id="315" r:id="rId37"/>
    <p:sldId id="316" r:id="rId38"/>
    <p:sldId id="275" r:id="rId39"/>
    <p:sldId id="320" r:id="rId40"/>
    <p:sldId id="321" r:id="rId41"/>
    <p:sldId id="298" r:id="rId42"/>
    <p:sldId id="356" r:id="rId43"/>
    <p:sldId id="325" r:id="rId44"/>
    <p:sldId id="354" r:id="rId45"/>
    <p:sldId id="355" r:id="rId46"/>
    <p:sldId id="326" r:id="rId47"/>
    <p:sldId id="333" r:id="rId48"/>
    <p:sldId id="334" r:id="rId49"/>
    <p:sldId id="329" r:id="rId50"/>
    <p:sldId id="331" r:id="rId51"/>
    <p:sldId id="330" r:id="rId52"/>
    <p:sldId id="332" r:id="rId53"/>
    <p:sldId id="335" r:id="rId54"/>
    <p:sldId id="336" r:id="rId55"/>
    <p:sldId id="339" r:id="rId56"/>
    <p:sldId id="340" r:id="rId57"/>
    <p:sldId id="341" r:id="rId58"/>
    <p:sldId id="342" r:id="rId59"/>
    <p:sldId id="343" r:id="rId60"/>
    <p:sldId id="344" r:id="rId61"/>
    <p:sldId id="345" r:id="rId62"/>
    <p:sldId id="346" r:id="rId63"/>
    <p:sldId id="347" r:id="rId64"/>
    <p:sldId id="348" r:id="rId65"/>
    <p:sldId id="349" r:id="rId66"/>
    <p:sldId id="350" r:id="rId67"/>
    <p:sldId id="351" r:id="rId68"/>
    <p:sldId id="352" r:id="rId69"/>
    <p:sldId id="353" r:id="rId70"/>
    <p:sldId id="337" r:id="rId71"/>
    <p:sldId id="327" r:id="rId72"/>
    <p:sldId id="328" r:id="rId73"/>
    <p:sldId id="338" r:id="rId74"/>
    <p:sldId id="257" r:id="rId75"/>
    <p:sldId id="300" r:id="rId76"/>
    <p:sldId id="301" r:id="rId77"/>
    <p:sldId id="258" r:id="rId78"/>
    <p:sldId id="277" r:id="rId79"/>
    <p:sldId id="278" r:id="rId80"/>
    <p:sldId id="279" r:id="rId81"/>
    <p:sldId id="280" r:id="rId82"/>
    <p:sldId id="281" r:id="rId83"/>
    <p:sldId id="282" r:id="rId84"/>
    <p:sldId id="283" r:id="rId85"/>
    <p:sldId id="284" r:id="rId86"/>
    <p:sldId id="259" r:id="rId87"/>
    <p:sldId id="285" r:id="rId88"/>
    <p:sldId id="260" r:id="rId89"/>
    <p:sldId id="261" r:id="rId90"/>
    <p:sldId id="262" r:id="rId91"/>
    <p:sldId id="263" r:id="rId92"/>
    <p:sldId id="264" r:id="rId93"/>
    <p:sldId id="265" r:id="rId94"/>
    <p:sldId id="322" r:id="rId95"/>
    <p:sldId id="323" r:id="rId96"/>
    <p:sldId id="324" r:id="rId97"/>
    <p:sldId id="267" r:id="rId98"/>
    <p:sldId id="268" r:id="rId99"/>
    <p:sldId id="269" r:id="rId100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2" d="100"/>
          <a:sy n="82" d="100"/>
        </p:scale>
        <p:origin x="-1110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slide" Target="slides/slide86.xml"/><Relationship Id="rId102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D87B93-9099-4CFC-8CB4-8C555D2A1521}" type="doc">
      <dgm:prSet loTypeId="urn:microsoft.com/office/officeart/2005/8/layout/pyramid2" loCatId="pyramid" qsTypeId="urn:microsoft.com/office/officeart/2005/8/quickstyle/3d7" qsCatId="3D" csTypeId="urn:microsoft.com/office/officeart/2005/8/colors/accent1_2" csCatId="accent1" phldr="1"/>
      <dgm:spPr/>
    </dgm:pt>
    <dgm:pt modelId="{3B41F27E-A759-4A33-B69B-72871BDD8092}">
      <dgm:prSet phldrT="[Текст]"/>
      <dgm:spPr/>
      <dgm:t>
        <a:bodyPr/>
        <a:lstStyle/>
        <a:p>
          <a:r>
            <a:rPr lang="en-US" dirty="0" smtClean="0"/>
            <a:t>SAAS (Software as a service)</a:t>
          </a:r>
          <a:endParaRPr lang="ru-RU" dirty="0"/>
        </a:p>
      </dgm:t>
    </dgm:pt>
    <dgm:pt modelId="{ED4758FB-F6F6-4F3C-8EE8-79A4FC777EE8}" type="parTrans" cxnId="{87A5E4BA-26ED-4A62-8740-E28FCA88D84E}">
      <dgm:prSet/>
      <dgm:spPr/>
      <dgm:t>
        <a:bodyPr/>
        <a:lstStyle/>
        <a:p>
          <a:endParaRPr lang="ru-RU"/>
        </a:p>
      </dgm:t>
    </dgm:pt>
    <dgm:pt modelId="{E8556F11-EDC7-408B-B397-755F73A006F5}" type="sibTrans" cxnId="{87A5E4BA-26ED-4A62-8740-E28FCA88D84E}">
      <dgm:prSet/>
      <dgm:spPr/>
      <dgm:t>
        <a:bodyPr/>
        <a:lstStyle/>
        <a:p>
          <a:endParaRPr lang="ru-RU"/>
        </a:p>
      </dgm:t>
    </dgm:pt>
    <dgm:pt modelId="{617B1B28-0CF5-44D2-ACBE-7391D08A581E}">
      <dgm:prSet phldrT="[Текст]"/>
      <dgm:spPr/>
      <dgm:t>
        <a:bodyPr/>
        <a:lstStyle/>
        <a:p>
          <a:r>
            <a:rPr lang="en-US" dirty="0" smtClean="0"/>
            <a:t>PAAS (Platform as a service)</a:t>
          </a:r>
          <a:endParaRPr lang="ru-RU" dirty="0"/>
        </a:p>
      </dgm:t>
    </dgm:pt>
    <dgm:pt modelId="{F325C84B-B5B9-4D04-A630-9F216AB728B8}" type="parTrans" cxnId="{7F24B99E-604B-47ED-870B-1C314E145663}">
      <dgm:prSet/>
      <dgm:spPr/>
      <dgm:t>
        <a:bodyPr/>
        <a:lstStyle/>
        <a:p>
          <a:endParaRPr lang="ru-RU"/>
        </a:p>
      </dgm:t>
    </dgm:pt>
    <dgm:pt modelId="{D928566E-FE60-4E5B-BA65-51E2C9AC7C48}" type="sibTrans" cxnId="{7F24B99E-604B-47ED-870B-1C314E145663}">
      <dgm:prSet/>
      <dgm:spPr/>
      <dgm:t>
        <a:bodyPr/>
        <a:lstStyle/>
        <a:p>
          <a:endParaRPr lang="ru-RU"/>
        </a:p>
      </dgm:t>
    </dgm:pt>
    <dgm:pt modelId="{C0C4F4FB-7B24-4381-BCFF-924A83968F55}">
      <dgm:prSet phldrT="[Текст]"/>
      <dgm:spPr/>
      <dgm:t>
        <a:bodyPr/>
        <a:lstStyle/>
        <a:p>
          <a:r>
            <a:rPr lang="en-US" dirty="0" smtClean="0"/>
            <a:t>IAAS (Infrastructure as a service)</a:t>
          </a:r>
          <a:endParaRPr lang="ru-RU" dirty="0"/>
        </a:p>
      </dgm:t>
    </dgm:pt>
    <dgm:pt modelId="{3C29BC09-34C7-4885-B082-19A37D5B3038}" type="parTrans" cxnId="{65F10965-DBCA-4C19-8989-35194AAB69FE}">
      <dgm:prSet/>
      <dgm:spPr/>
      <dgm:t>
        <a:bodyPr/>
        <a:lstStyle/>
        <a:p>
          <a:endParaRPr lang="ru-RU"/>
        </a:p>
      </dgm:t>
    </dgm:pt>
    <dgm:pt modelId="{3667F8A2-B080-431D-AC69-9D11D68D5E91}" type="sibTrans" cxnId="{65F10965-DBCA-4C19-8989-35194AAB69FE}">
      <dgm:prSet/>
      <dgm:spPr/>
      <dgm:t>
        <a:bodyPr/>
        <a:lstStyle/>
        <a:p>
          <a:endParaRPr lang="ru-RU"/>
        </a:p>
      </dgm:t>
    </dgm:pt>
    <dgm:pt modelId="{D8F187F8-518F-401D-927F-813841BF10D4}">
      <dgm:prSet/>
      <dgm:spPr/>
      <dgm:t>
        <a:bodyPr/>
        <a:lstStyle/>
        <a:p>
          <a:r>
            <a:rPr lang="ru-RU" dirty="0" err="1" smtClean="0"/>
            <a:t>Хостинг</a:t>
          </a:r>
          <a:r>
            <a:rPr lang="ru-RU" dirty="0" smtClean="0"/>
            <a:t> или инфраструктура предприятия</a:t>
          </a:r>
          <a:endParaRPr lang="ru-RU" dirty="0"/>
        </a:p>
      </dgm:t>
    </dgm:pt>
    <dgm:pt modelId="{8A2B2082-8F67-446E-9A43-4E32BC70345C}" type="parTrans" cxnId="{B85E3391-1CBC-4B92-B1C7-651D71C43961}">
      <dgm:prSet/>
      <dgm:spPr/>
      <dgm:t>
        <a:bodyPr/>
        <a:lstStyle/>
        <a:p>
          <a:endParaRPr lang="ru-RU"/>
        </a:p>
      </dgm:t>
    </dgm:pt>
    <dgm:pt modelId="{F7F47622-159D-45C4-9802-8411BF86DEFE}" type="sibTrans" cxnId="{B85E3391-1CBC-4B92-B1C7-651D71C43961}">
      <dgm:prSet/>
      <dgm:spPr/>
      <dgm:t>
        <a:bodyPr/>
        <a:lstStyle/>
        <a:p>
          <a:endParaRPr lang="ru-RU"/>
        </a:p>
      </dgm:t>
    </dgm:pt>
    <dgm:pt modelId="{BCF7A528-0791-45DE-B53A-58CBB7A43C2D}">
      <dgm:prSet/>
      <dgm:spPr/>
      <dgm:t>
        <a:bodyPr/>
        <a:lstStyle/>
        <a:p>
          <a:r>
            <a:rPr lang="en-US" dirty="0" err="1" smtClean="0"/>
            <a:t>DaaS</a:t>
          </a:r>
          <a:r>
            <a:rPr lang="en-US" dirty="0" smtClean="0"/>
            <a:t> (Desktop as a service)</a:t>
          </a:r>
          <a:endParaRPr lang="ru-RU" dirty="0"/>
        </a:p>
      </dgm:t>
    </dgm:pt>
    <dgm:pt modelId="{E293E7B8-DD51-4BB3-9E11-02DEC28714FF}" type="parTrans" cxnId="{31F65C55-72CE-46D4-8E18-63C82A70BC56}">
      <dgm:prSet/>
      <dgm:spPr/>
      <dgm:t>
        <a:bodyPr/>
        <a:lstStyle/>
        <a:p>
          <a:endParaRPr lang="ru-RU"/>
        </a:p>
      </dgm:t>
    </dgm:pt>
    <dgm:pt modelId="{A0AD8C86-6286-4510-8239-5D8E4418172B}" type="sibTrans" cxnId="{31F65C55-72CE-46D4-8E18-63C82A70BC56}">
      <dgm:prSet/>
      <dgm:spPr/>
      <dgm:t>
        <a:bodyPr/>
        <a:lstStyle/>
        <a:p>
          <a:endParaRPr lang="ru-RU"/>
        </a:p>
      </dgm:t>
    </dgm:pt>
    <dgm:pt modelId="{4D2F1FCF-C997-42D7-879A-CE2E884D9FF7}" type="pres">
      <dgm:prSet presAssocID="{C1D87B93-9099-4CFC-8CB4-8C555D2A1521}" presName="compositeShape" presStyleCnt="0">
        <dgm:presLayoutVars>
          <dgm:dir/>
          <dgm:resizeHandles/>
        </dgm:presLayoutVars>
      </dgm:prSet>
      <dgm:spPr/>
    </dgm:pt>
    <dgm:pt modelId="{F8CFB9CA-6925-4F9C-A783-BA928F271A0B}" type="pres">
      <dgm:prSet presAssocID="{C1D87B93-9099-4CFC-8CB4-8C555D2A1521}" presName="pyramid" presStyleLbl="node1" presStyleIdx="0" presStyleCnt="1" custLinFactNeighborX="-571"/>
      <dgm:spPr/>
    </dgm:pt>
    <dgm:pt modelId="{E744DE4F-16D7-48D5-BED0-517653C4621D}" type="pres">
      <dgm:prSet presAssocID="{C1D87B93-9099-4CFC-8CB4-8C555D2A1521}" presName="theList" presStyleCnt="0"/>
      <dgm:spPr/>
    </dgm:pt>
    <dgm:pt modelId="{D8BF28CB-9A15-493A-A8FB-5B16294DC27C}" type="pres">
      <dgm:prSet presAssocID="{BCF7A528-0791-45DE-B53A-58CBB7A43C2D}" presName="aNode" presStyleLbl="fgAcc1" presStyleIdx="0" presStyleCnt="5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6EB673B2-8499-47A4-B829-E7FB8B455FD4}" type="pres">
      <dgm:prSet presAssocID="{BCF7A528-0791-45DE-B53A-58CBB7A43C2D}" presName="aSpace" presStyleCnt="0"/>
      <dgm:spPr/>
    </dgm:pt>
    <dgm:pt modelId="{0F5E3248-C857-47B0-9E17-743CEC1DA2D9}" type="pres">
      <dgm:prSet presAssocID="{3B41F27E-A759-4A33-B69B-72871BDD8092}" presName="aNode" presStyleLbl="fgAcc1" presStyleIdx="1" presStyleCnt="5" custLinFactNeighborX="524" custLinFactNeighborY="-20875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C4FA8D74-148E-4670-AA52-4FDA611BDCFF}" type="pres">
      <dgm:prSet presAssocID="{3B41F27E-A759-4A33-B69B-72871BDD8092}" presName="aSpace" presStyleCnt="0"/>
      <dgm:spPr/>
    </dgm:pt>
    <dgm:pt modelId="{D53FFA23-3B91-429B-82E3-78E6E419DB90}" type="pres">
      <dgm:prSet presAssocID="{617B1B28-0CF5-44D2-ACBE-7391D08A581E}" presName="aNode" presStyleLbl="fgAcc1" presStyleIdx="2" presStyleCnt="5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FE22A959-9176-4102-BF39-E9E90077973F}" type="pres">
      <dgm:prSet presAssocID="{617B1B28-0CF5-44D2-ACBE-7391D08A581E}" presName="aSpace" presStyleCnt="0"/>
      <dgm:spPr/>
    </dgm:pt>
    <dgm:pt modelId="{42DAF4CD-282B-48C8-A796-29380B463884}" type="pres">
      <dgm:prSet presAssocID="{C0C4F4FB-7B24-4381-BCFF-924A83968F55}" presName="aNode" presStyleLbl="fgAcc1" presStyleIdx="3" presStyleCnt="5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4AA1D5F3-CA47-4A29-9F95-0E7F86FA28A5}" type="pres">
      <dgm:prSet presAssocID="{C0C4F4FB-7B24-4381-BCFF-924A83968F55}" presName="aSpace" presStyleCnt="0"/>
      <dgm:spPr/>
    </dgm:pt>
    <dgm:pt modelId="{8BC619C3-7BD7-44CF-B1EC-41AA814559E1}" type="pres">
      <dgm:prSet presAssocID="{D8F187F8-518F-401D-927F-813841BF10D4}" presName="aNode" presStyleLbl="fgAcc1" presStyleIdx="4" presStyleCnt="5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F5306574-D3B4-41CE-A658-27F58BBD0CB2}" type="pres">
      <dgm:prSet presAssocID="{D8F187F8-518F-401D-927F-813841BF10D4}" presName="aSpace" presStyleCnt="0"/>
      <dgm:spPr/>
    </dgm:pt>
  </dgm:ptLst>
  <dgm:cxnLst>
    <dgm:cxn modelId="{B0773BA4-D022-4E5B-A7D1-183A08CBF217}" type="presOf" srcId="{C1D87B93-9099-4CFC-8CB4-8C555D2A1521}" destId="{4D2F1FCF-C997-42D7-879A-CE2E884D9FF7}" srcOrd="0" destOrd="0" presId="urn:microsoft.com/office/officeart/2005/8/layout/pyramid2"/>
    <dgm:cxn modelId="{9468B90E-C46D-4A41-9666-59DE43042FD0}" type="presOf" srcId="{3B41F27E-A759-4A33-B69B-72871BDD8092}" destId="{0F5E3248-C857-47B0-9E17-743CEC1DA2D9}" srcOrd="0" destOrd="0" presId="urn:microsoft.com/office/officeart/2005/8/layout/pyramid2"/>
    <dgm:cxn modelId="{7F24B99E-604B-47ED-870B-1C314E145663}" srcId="{C1D87B93-9099-4CFC-8CB4-8C555D2A1521}" destId="{617B1B28-0CF5-44D2-ACBE-7391D08A581E}" srcOrd="2" destOrd="0" parTransId="{F325C84B-B5B9-4D04-A630-9F216AB728B8}" sibTransId="{D928566E-FE60-4E5B-BA65-51E2C9AC7C48}"/>
    <dgm:cxn modelId="{47478B00-2B56-4B80-B945-D9A4A3B24C43}" type="presOf" srcId="{C0C4F4FB-7B24-4381-BCFF-924A83968F55}" destId="{42DAF4CD-282B-48C8-A796-29380B463884}" srcOrd="0" destOrd="0" presId="urn:microsoft.com/office/officeart/2005/8/layout/pyramid2"/>
    <dgm:cxn modelId="{65F10965-DBCA-4C19-8989-35194AAB69FE}" srcId="{C1D87B93-9099-4CFC-8CB4-8C555D2A1521}" destId="{C0C4F4FB-7B24-4381-BCFF-924A83968F55}" srcOrd="3" destOrd="0" parTransId="{3C29BC09-34C7-4885-B082-19A37D5B3038}" sibTransId="{3667F8A2-B080-431D-AC69-9D11D68D5E91}"/>
    <dgm:cxn modelId="{31F65C55-72CE-46D4-8E18-63C82A70BC56}" srcId="{C1D87B93-9099-4CFC-8CB4-8C555D2A1521}" destId="{BCF7A528-0791-45DE-B53A-58CBB7A43C2D}" srcOrd="0" destOrd="0" parTransId="{E293E7B8-DD51-4BB3-9E11-02DEC28714FF}" sibTransId="{A0AD8C86-6286-4510-8239-5D8E4418172B}"/>
    <dgm:cxn modelId="{B32BB1AE-D190-4431-B121-32DFB400C923}" type="presOf" srcId="{D8F187F8-518F-401D-927F-813841BF10D4}" destId="{8BC619C3-7BD7-44CF-B1EC-41AA814559E1}" srcOrd="0" destOrd="0" presId="urn:microsoft.com/office/officeart/2005/8/layout/pyramid2"/>
    <dgm:cxn modelId="{017ED2F9-5E2B-4A7E-90F8-E3F1DC887E7D}" type="presOf" srcId="{BCF7A528-0791-45DE-B53A-58CBB7A43C2D}" destId="{D8BF28CB-9A15-493A-A8FB-5B16294DC27C}" srcOrd="0" destOrd="0" presId="urn:microsoft.com/office/officeart/2005/8/layout/pyramid2"/>
    <dgm:cxn modelId="{B85E3391-1CBC-4B92-B1C7-651D71C43961}" srcId="{C1D87B93-9099-4CFC-8CB4-8C555D2A1521}" destId="{D8F187F8-518F-401D-927F-813841BF10D4}" srcOrd="4" destOrd="0" parTransId="{8A2B2082-8F67-446E-9A43-4E32BC70345C}" sibTransId="{F7F47622-159D-45C4-9802-8411BF86DEFE}"/>
    <dgm:cxn modelId="{87A5E4BA-26ED-4A62-8740-E28FCA88D84E}" srcId="{C1D87B93-9099-4CFC-8CB4-8C555D2A1521}" destId="{3B41F27E-A759-4A33-B69B-72871BDD8092}" srcOrd="1" destOrd="0" parTransId="{ED4758FB-F6F6-4F3C-8EE8-79A4FC777EE8}" sibTransId="{E8556F11-EDC7-408B-B397-755F73A006F5}"/>
    <dgm:cxn modelId="{370A4030-BAED-4B16-A3A0-B605E360F9B1}" type="presOf" srcId="{617B1B28-0CF5-44D2-ACBE-7391D08A581E}" destId="{D53FFA23-3B91-429B-82E3-78E6E419DB90}" srcOrd="0" destOrd="0" presId="urn:microsoft.com/office/officeart/2005/8/layout/pyramid2"/>
    <dgm:cxn modelId="{FC496EC9-1DED-4FFF-BBD9-5EC604030F92}" type="presParOf" srcId="{4D2F1FCF-C997-42D7-879A-CE2E884D9FF7}" destId="{F8CFB9CA-6925-4F9C-A783-BA928F271A0B}" srcOrd="0" destOrd="0" presId="urn:microsoft.com/office/officeart/2005/8/layout/pyramid2"/>
    <dgm:cxn modelId="{C5540F66-0E60-4077-A0E1-E9746ACD477D}" type="presParOf" srcId="{4D2F1FCF-C997-42D7-879A-CE2E884D9FF7}" destId="{E744DE4F-16D7-48D5-BED0-517653C4621D}" srcOrd="1" destOrd="0" presId="urn:microsoft.com/office/officeart/2005/8/layout/pyramid2"/>
    <dgm:cxn modelId="{6D417A84-3222-4730-95B0-0E2156E7F3C4}" type="presParOf" srcId="{E744DE4F-16D7-48D5-BED0-517653C4621D}" destId="{D8BF28CB-9A15-493A-A8FB-5B16294DC27C}" srcOrd="0" destOrd="0" presId="urn:microsoft.com/office/officeart/2005/8/layout/pyramid2"/>
    <dgm:cxn modelId="{FA902C80-6906-4868-B418-1E97126EF4D5}" type="presParOf" srcId="{E744DE4F-16D7-48D5-BED0-517653C4621D}" destId="{6EB673B2-8499-47A4-B829-E7FB8B455FD4}" srcOrd="1" destOrd="0" presId="urn:microsoft.com/office/officeart/2005/8/layout/pyramid2"/>
    <dgm:cxn modelId="{4E67846E-BB9A-48FE-93B7-0F1CC19542E0}" type="presParOf" srcId="{E744DE4F-16D7-48D5-BED0-517653C4621D}" destId="{0F5E3248-C857-47B0-9E17-743CEC1DA2D9}" srcOrd="2" destOrd="0" presId="urn:microsoft.com/office/officeart/2005/8/layout/pyramid2"/>
    <dgm:cxn modelId="{9A36B156-7E9B-42D3-8454-D3044DD8A2CC}" type="presParOf" srcId="{E744DE4F-16D7-48D5-BED0-517653C4621D}" destId="{C4FA8D74-148E-4670-AA52-4FDA611BDCFF}" srcOrd="3" destOrd="0" presId="urn:microsoft.com/office/officeart/2005/8/layout/pyramid2"/>
    <dgm:cxn modelId="{B5DB8F1F-97B6-4697-95DF-B6261A098A45}" type="presParOf" srcId="{E744DE4F-16D7-48D5-BED0-517653C4621D}" destId="{D53FFA23-3B91-429B-82E3-78E6E419DB90}" srcOrd="4" destOrd="0" presId="urn:microsoft.com/office/officeart/2005/8/layout/pyramid2"/>
    <dgm:cxn modelId="{FFBD539A-C45D-4042-86BA-945D95AC67BE}" type="presParOf" srcId="{E744DE4F-16D7-48D5-BED0-517653C4621D}" destId="{FE22A959-9176-4102-BF39-E9E90077973F}" srcOrd="5" destOrd="0" presId="urn:microsoft.com/office/officeart/2005/8/layout/pyramid2"/>
    <dgm:cxn modelId="{F85D794D-D369-4438-83A9-A3FACB6F9FF5}" type="presParOf" srcId="{E744DE4F-16D7-48D5-BED0-517653C4621D}" destId="{42DAF4CD-282B-48C8-A796-29380B463884}" srcOrd="6" destOrd="0" presId="urn:microsoft.com/office/officeart/2005/8/layout/pyramid2"/>
    <dgm:cxn modelId="{0783F929-04BE-44F3-BEE8-B232FE7B249F}" type="presParOf" srcId="{E744DE4F-16D7-48D5-BED0-517653C4621D}" destId="{4AA1D5F3-CA47-4A29-9F95-0E7F86FA28A5}" srcOrd="7" destOrd="0" presId="urn:microsoft.com/office/officeart/2005/8/layout/pyramid2"/>
    <dgm:cxn modelId="{52641CC2-10B7-4184-93FD-821D9A76C401}" type="presParOf" srcId="{E744DE4F-16D7-48D5-BED0-517653C4621D}" destId="{8BC619C3-7BD7-44CF-B1EC-41AA814559E1}" srcOrd="8" destOrd="0" presId="urn:microsoft.com/office/officeart/2005/8/layout/pyramid2"/>
    <dgm:cxn modelId="{9003289E-C537-4B3E-BB70-242C4912EBCC}" type="presParOf" srcId="{E744DE4F-16D7-48D5-BED0-517653C4621D}" destId="{F5306574-D3B4-41CE-A658-27F58BBD0CB2}" srcOrd="9" destOrd="0" presId="urn:microsoft.com/office/officeart/2005/8/layout/pyramid2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F8CFB9CA-6925-4F9C-A783-BA928F271A0B}">
      <dsp:nvSpPr>
        <dsp:cNvPr id="0" name=""/>
        <dsp:cNvSpPr/>
      </dsp:nvSpPr>
      <dsp:spPr>
        <a:xfrm>
          <a:off x="0" y="0"/>
          <a:ext cx="4758789" cy="5040560"/>
        </a:xfrm>
        <a:prstGeom prst="triangl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D8BF28CB-9A15-493A-A8FB-5B16294DC27C}">
      <dsp:nvSpPr>
        <dsp:cNvPr id="0" name=""/>
        <dsp:cNvSpPr/>
      </dsp:nvSpPr>
      <dsp:spPr>
        <a:xfrm>
          <a:off x="2379394" y="504548"/>
          <a:ext cx="3093213" cy="716704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57200" extrusionH="600" contourW="3000">
          <a:bevelT w="48600" h="18600" prst="relaxedInset"/>
          <a:bevelB w="48600" h="8600" prst="relaxedInset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err="1" smtClean="0"/>
            <a:t>DaaS</a:t>
          </a:r>
          <a:r>
            <a:rPr lang="en-US" sz="1800" kern="1200" dirty="0" smtClean="0"/>
            <a:t> (Desktop as a service)</a:t>
          </a:r>
          <a:endParaRPr lang="ru-RU" sz="1800" kern="1200" dirty="0"/>
        </a:p>
      </dsp:txBody>
      <dsp:txXfrm>
        <a:off x="2379394" y="504548"/>
        <a:ext cx="3093213" cy="716704"/>
      </dsp:txXfrm>
    </dsp:sp>
    <dsp:sp modelId="{0F5E3248-C857-47B0-9E17-743CEC1DA2D9}">
      <dsp:nvSpPr>
        <dsp:cNvPr id="0" name=""/>
        <dsp:cNvSpPr/>
      </dsp:nvSpPr>
      <dsp:spPr>
        <a:xfrm>
          <a:off x="2379394" y="1292139"/>
          <a:ext cx="3093213" cy="716704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57200" extrusionH="600" contourW="3000">
          <a:bevelT w="48600" h="18600" prst="relaxedInset"/>
          <a:bevelB w="48600" h="8600" prst="relaxedInset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SAAS (Software as a service)</a:t>
          </a:r>
          <a:endParaRPr lang="ru-RU" sz="1800" kern="1200" dirty="0"/>
        </a:p>
      </dsp:txBody>
      <dsp:txXfrm>
        <a:off x="2379394" y="1292139"/>
        <a:ext cx="3093213" cy="716704"/>
      </dsp:txXfrm>
    </dsp:sp>
    <dsp:sp modelId="{D53FFA23-3B91-429B-82E3-78E6E419DB90}">
      <dsp:nvSpPr>
        <dsp:cNvPr id="0" name=""/>
        <dsp:cNvSpPr/>
      </dsp:nvSpPr>
      <dsp:spPr>
        <a:xfrm>
          <a:off x="2379394" y="2117133"/>
          <a:ext cx="3093213" cy="716704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57200" extrusionH="600" contourW="3000">
          <a:bevelT w="48600" h="18600" prst="relaxedInset"/>
          <a:bevelB w="48600" h="8600" prst="relaxedInset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PAAS (Platform as a service)</a:t>
          </a:r>
          <a:endParaRPr lang="ru-RU" sz="1800" kern="1200" dirty="0"/>
        </a:p>
      </dsp:txBody>
      <dsp:txXfrm>
        <a:off x="2379394" y="2117133"/>
        <a:ext cx="3093213" cy="716704"/>
      </dsp:txXfrm>
    </dsp:sp>
    <dsp:sp modelId="{42DAF4CD-282B-48C8-A796-29380B463884}">
      <dsp:nvSpPr>
        <dsp:cNvPr id="0" name=""/>
        <dsp:cNvSpPr/>
      </dsp:nvSpPr>
      <dsp:spPr>
        <a:xfrm>
          <a:off x="2379394" y="2923426"/>
          <a:ext cx="3093213" cy="716704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57200" extrusionH="600" contourW="3000">
          <a:bevelT w="48600" h="18600" prst="relaxedInset"/>
          <a:bevelB w="48600" h="8600" prst="relaxedInset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IAAS (Infrastructure as a service)</a:t>
          </a:r>
          <a:endParaRPr lang="ru-RU" sz="1800" kern="1200" dirty="0"/>
        </a:p>
      </dsp:txBody>
      <dsp:txXfrm>
        <a:off x="2379394" y="2923426"/>
        <a:ext cx="3093213" cy="716704"/>
      </dsp:txXfrm>
    </dsp:sp>
    <dsp:sp modelId="{8BC619C3-7BD7-44CF-B1EC-41AA814559E1}">
      <dsp:nvSpPr>
        <dsp:cNvPr id="0" name=""/>
        <dsp:cNvSpPr/>
      </dsp:nvSpPr>
      <dsp:spPr>
        <a:xfrm>
          <a:off x="2379394" y="3729719"/>
          <a:ext cx="3093213" cy="716704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57200" extrusionH="600" contourW="3000">
          <a:bevelT w="48600" h="18600" prst="relaxedInset"/>
          <a:bevelB w="48600" h="8600" prst="relaxedInset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dirty="0" err="1" smtClean="0"/>
            <a:t>Хостинг</a:t>
          </a:r>
          <a:r>
            <a:rPr lang="ru-RU" sz="1800" kern="1200" dirty="0" smtClean="0"/>
            <a:t> или инфраструктура предприятия</a:t>
          </a:r>
          <a:endParaRPr lang="ru-RU" sz="1800" kern="1200" dirty="0"/>
        </a:p>
      </dsp:txBody>
      <dsp:txXfrm>
        <a:off x="2379394" y="3729719"/>
        <a:ext cx="3093213" cy="71670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2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alg type="composite"/>
    <dgm:shape xmlns:r="http://schemas.openxmlformats.org/officeDocument/2006/relationships" r:blip="">
      <dgm:adjLst/>
    </dgm:shape>
    <dgm:presOf/>
    <dgm:varLst>
      <dgm:dir/>
      <dgm:resizeHandles/>
    </dgm:varLst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7">
  <dgm:title val=""/>
  <dgm:desc val=""/>
  <dgm:catLst>
    <dgm:cat type="3D" pri="11700"/>
  </dgm:catLst>
  <dgm:scene3d>
    <a:camera prst="perspectiveLeft" zoom="91000"/>
    <a:lightRig rig="threePt" dir="t">
      <a:rot lat="0" lon="0" rev="20640000"/>
    </a:lightRig>
  </dgm:scene3d>
  <dgm:styleLbl name="node0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threePt" dir="t"/>
    </dgm:scene3d>
    <dgm:sp3d extrusionH="50600" prstMaterial="clear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50600" prstMaterial="metal">
      <a:bevelT w="101600" h="80600" prst="relaxedInset"/>
      <a:bevelB w="80600" h="80600" prst="relaxedInset"/>
    </dgm:sp3d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threePt" dir="t"/>
    </dgm:scene3d>
    <dgm:sp3d extrusionH="50600" prstMaterial="metal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 z="57200" extrusionH="10600" prstMaterial="plastic">
      <a:bevelT w="101600" h="8600" prst="relaxedInset"/>
      <a:bevelB w="8600" h="8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211800" extrusionH="10600" prstMaterial="plastic">
      <a:bevelT w="101600" h="8600" prst="relaxedInset"/>
      <a:bevelB w="8600" h="8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 z="106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 z="-2118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0000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threePt" dir="t"/>
    </dgm:scene3d>
    <dgm:sp3d z="-110000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threePt" dir="t"/>
    </dgm:scene3d>
    <dgm:sp3d z="-110000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161800" extrusionH="10600" prstMaterial="matte">
      <a:bevelT w="90600" h="18600" prst="softRound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50600">
      <a:bevelT w="101600" h="80600"/>
      <a:bevelB w="80600" h="806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50600">
      <a:bevelT w="101600" h="806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161800" extrusionH="10600" prstMaterial="matte">
      <a:bevelT w="90600" h="18600" prst="softRound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50600" contourW="3000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161800" extrusionH="10600" contourW="3000">
      <a:bevelT w="48600" h="8600" prst="softRound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50600" contourW="3000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161800" extrusionH="10600" contourW="3000">
      <a:bevelT w="48600" h="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1618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50600">
      <a:bevelT w="80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200" extrusionH="600" contourW="3000" prstMaterial="plastic">
      <a:bevelT w="80600" h="18600" prst="relaxedInset"/>
      <a:bevelB w="80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4E215-6DF3-4822-A949-DBCAABB00EA6}" type="datetimeFigureOut">
              <a:rPr lang="ru-RU" smtClean="0"/>
              <a:pPr/>
              <a:t>15.03.2020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A9709-E178-4257-B4DF-5A2530CD0E63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4E215-6DF3-4822-A949-DBCAABB00EA6}" type="datetimeFigureOut">
              <a:rPr lang="ru-RU" smtClean="0"/>
              <a:pPr/>
              <a:t>15.03.2020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A9709-E178-4257-B4DF-5A2530CD0E63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4E215-6DF3-4822-A949-DBCAABB00EA6}" type="datetimeFigureOut">
              <a:rPr lang="ru-RU" smtClean="0"/>
              <a:pPr/>
              <a:t>15.03.2020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A9709-E178-4257-B4DF-5A2530CD0E63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4E215-6DF3-4822-A949-DBCAABB00EA6}" type="datetimeFigureOut">
              <a:rPr lang="ru-RU" smtClean="0"/>
              <a:pPr/>
              <a:t>15.03.2020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A9709-E178-4257-B4DF-5A2530CD0E63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4E215-6DF3-4822-A949-DBCAABB00EA6}" type="datetimeFigureOut">
              <a:rPr lang="ru-RU" smtClean="0"/>
              <a:pPr/>
              <a:t>15.03.2020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A9709-E178-4257-B4DF-5A2530CD0E63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4E215-6DF3-4822-A949-DBCAABB00EA6}" type="datetimeFigureOut">
              <a:rPr lang="ru-RU" smtClean="0"/>
              <a:pPr/>
              <a:t>15.03.2020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A9709-E178-4257-B4DF-5A2530CD0E63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4E215-6DF3-4822-A949-DBCAABB00EA6}" type="datetimeFigureOut">
              <a:rPr lang="ru-RU" smtClean="0"/>
              <a:pPr/>
              <a:t>15.03.2020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A9709-E178-4257-B4DF-5A2530CD0E63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4E215-6DF3-4822-A949-DBCAABB00EA6}" type="datetimeFigureOut">
              <a:rPr lang="ru-RU" smtClean="0"/>
              <a:pPr/>
              <a:t>15.03.2020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A9709-E178-4257-B4DF-5A2530CD0E63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4E215-6DF3-4822-A949-DBCAABB00EA6}" type="datetimeFigureOut">
              <a:rPr lang="ru-RU" smtClean="0"/>
              <a:pPr/>
              <a:t>15.03.2020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A9709-E178-4257-B4DF-5A2530CD0E63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4E215-6DF3-4822-A949-DBCAABB00EA6}" type="datetimeFigureOut">
              <a:rPr lang="ru-RU" smtClean="0"/>
              <a:pPr/>
              <a:t>15.03.2020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A9709-E178-4257-B4DF-5A2530CD0E63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4E215-6DF3-4822-A949-DBCAABB00EA6}" type="datetimeFigureOut">
              <a:rPr lang="ru-RU" smtClean="0"/>
              <a:pPr/>
              <a:t>15.03.2020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A9709-E178-4257-B4DF-5A2530CD0E63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D4E215-6DF3-4822-A949-DBCAABB00EA6}" type="datetimeFigureOut">
              <a:rPr lang="ru-RU" smtClean="0"/>
              <a:pPr/>
              <a:t>15.03.2020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0A9709-E178-4257-B4DF-5A2530CD0E63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smtClean="0"/>
              <a:t>Разработка </a:t>
            </a:r>
            <a:r>
              <a:rPr lang="en-US" dirty="0" smtClean="0"/>
              <a:t>Web </a:t>
            </a:r>
            <a:r>
              <a:rPr lang="ru-RU" dirty="0" smtClean="0"/>
              <a:t>сервисов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908720"/>
          </a:xfrm>
        </p:spPr>
        <p:txBody>
          <a:bodyPr/>
          <a:lstStyle/>
          <a:p>
            <a:r>
              <a:rPr lang="ru-RU" dirty="0" smtClean="0"/>
              <a:t>Дата центры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0" y="908720"/>
            <a:ext cx="8820472" cy="5949280"/>
          </a:xfrm>
        </p:spPr>
        <p:txBody>
          <a:bodyPr>
            <a:normAutofit fontScale="70000" lnSpcReduction="20000"/>
          </a:bodyPr>
          <a:lstStyle/>
          <a:p>
            <a:pPr algn="just"/>
            <a:r>
              <a:rPr lang="ru-RU" dirty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Дата-центр</a:t>
            </a:r>
            <a:r>
              <a:rPr lang="ru-RU"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ru-RU" dirty="0"/>
              <a:t>(от англ. </a:t>
            </a:r>
            <a:r>
              <a:rPr lang="en-US" dirty="0"/>
              <a:t>data center</a:t>
            </a:r>
            <a:r>
              <a:rPr lang="ru-RU" dirty="0"/>
              <a:t>), или центр (хранения и) обработки данных (ЦОД/ЦХОД) — это </a:t>
            </a:r>
            <a:r>
              <a:rPr lang="ru-RU" dirty="0">
                <a:solidFill>
                  <a:srgbClr val="0070C0"/>
                </a:solidFill>
              </a:rPr>
              <a:t>специализированное здание для размещения (</a:t>
            </a:r>
            <a:r>
              <a:rPr lang="ru-RU" dirty="0" err="1">
                <a:solidFill>
                  <a:srgbClr val="0070C0"/>
                </a:solidFill>
              </a:rPr>
              <a:t>хостинга</a:t>
            </a:r>
            <a:r>
              <a:rPr lang="ru-RU" dirty="0">
                <a:solidFill>
                  <a:srgbClr val="0070C0"/>
                </a:solidFill>
              </a:rPr>
              <a:t>) серверного и сетевого оборудования </a:t>
            </a:r>
            <a:r>
              <a:rPr lang="ru-RU" dirty="0"/>
              <a:t>и подключения абонентов к каналам сети Интернет.</a:t>
            </a:r>
          </a:p>
          <a:p>
            <a:pPr algn="just"/>
            <a:r>
              <a:rPr lang="ru-RU" dirty="0"/>
              <a:t> </a:t>
            </a:r>
          </a:p>
          <a:p>
            <a:pPr algn="just"/>
            <a:r>
              <a:rPr lang="ru-RU" dirty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Дата-центр</a:t>
            </a:r>
            <a:r>
              <a:rPr lang="ru-RU" dirty="0"/>
              <a:t> исполняет функции обработки, хранения и распространения информации, как правило, в интересах корпоративных клиентов — он ориентирован на решение </a:t>
            </a:r>
            <a:r>
              <a:rPr lang="ru-RU" dirty="0" err="1"/>
              <a:t>бизнес-задач</a:t>
            </a:r>
            <a:r>
              <a:rPr lang="ru-RU" dirty="0"/>
              <a:t> путём предоставления информационных услуг. Консолидация вычислительных ресурсов и средств хранения данных в </a:t>
            </a:r>
            <a:r>
              <a:rPr lang="ru-RU" dirty="0">
                <a:solidFill>
                  <a:schemeClr val="accent6">
                    <a:lumMod val="75000"/>
                  </a:schemeClr>
                </a:solidFill>
              </a:rPr>
              <a:t>ЦОД позволяет сократить совокупную стоимость владения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IT</a:t>
            </a:r>
            <a:r>
              <a:rPr lang="ru-RU" dirty="0">
                <a:solidFill>
                  <a:schemeClr val="accent6">
                    <a:lumMod val="75000"/>
                  </a:schemeClr>
                </a:solidFill>
              </a:rPr>
              <a:t>-инфраструктурой за счёт возможности эффективного использования технических средств, например, перераспределения нагрузок, а также за счёт сокращения расходов на администрирование.</a:t>
            </a:r>
          </a:p>
          <a:p>
            <a:pPr algn="just"/>
            <a:r>
              <a:rPr lang="ru-RU" dirty="0"/>
              <a:t> </a:t>
            </a:r>
          </a:p>
          <a:p>
            <a:pPr algn="just"/>
            <a:r>
              <a:rPr lang="ru-RU" dirty="0" err="1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Дата-центры</a:t>
            </a:r>
            <a:r>
              <a:rPr lang="ru-RU" dirty="0"/>
              <a:t> </a:t>
            </a:r>
            <a:r>
              <a:rPr lang="ru-RU" dirty="0">
                <a:solidFill>
                  <a:srgbClr val="00B050"/>
                </a:solidFill>
              </a:rPr>
              <a:t>обычно расположены в пределах или в непосредственной близости от узла связи или точки присутствия какого-либо одного или нескольких операторов связи</a:t>
            </a:r>
            <a:r>
              <a:rPr lang="ru-RU" dirty="0"/>
              <a:t>. Основным критерием оценки качества работы любого </a:t>
            </a:r>
            <a:r>
              <a:rPr lang="ru-RU" dirty="0" err="1"/>
              <a:t>дата-центра</a:t>
            </a:r>
            <a:r>
              <a:rPr lang="ru-RU" dirty="0"/>
              <a:t> является время доступности сервера (</a:t>
            </a:r>
            <a:r>
              <a:rPr lang="ru-RU" dirty="0" err="1"/>
              <a:t>аптайм</a:t>
            </a:r>
            <a:r>
              <a:rPr lang="ru-RU" dirty="0"/>
              <a:t>).</a:t>
            </a:r>
          </a:p>
          <a:p>
            <a:endParaRPr lang="ru-RU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Типичный дата-центр состоит из: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95536" y="1268760"/>
            <a:ext cx="8352928" cy="5112568"/>
          </a:xfrm>
        </p:spPr>
        <p:txBody>
          <a:bodyPr>
            <a:normAutofit fontScale="85000" lnSpcReduction="10000"/>
          </a:bodyPr>
          <a:lstStyle/>
          <a:p>
            <a:r>
              <a:rPr lang="ru-RU" dirty="0"/>
              <a:t> </a:t>
            </a:r>
          </a:p>
          <a:p>
            <a:pPr algn="just"/>
            <a:r>
              <a:rPr lang="ru-RU" dirty="0"/>
              <a:t>    информационной инфраструктуры, включающей в себя серверное оборудование и обеспечивающей основные функции </a:t>
            </a:r>
            <a:r>
              <a:rPr lang="ru-RU" dirty="0" err="1"/>
              <a:t>дата-центра</a:t>
            </a:r>
            <a:r>
              <a:rPr lang="ru-RU" dirty="0"/>
              <a:t> — обработку и хранение информации;</a:t>
            </a:r>
          </a:p>
          <a:p>
            <a:pPr algn="just"/>
            <a:r>
              <a:rPr lang="ru-RU" dirty="0"/>
              <a:t>    телекоммуникационной инфраструктуры, обеспечивающей взаимосвязь элементов </a:t>
            </a:r>
            <a:r>
              <a:rPr lang="ru-RU" dirty="0" err="1"/>
              <a:t>дата-центра</a:t>
            </a:r>
            <a:r>
              <a:rPr lang="ru-RU" dirty="0"/>
              <a:t>, а также передачу данных между </a:t>
            </a:r>
            <a:r>
              <a:rPr lang="ru-RU" dirty="0" err="1"/>
              <a:t>дата-центром</a:t>
            </a:r>
            <a:r>
              <a:rPr lang="ru-RU" dirty="0"/>
              <a:t> и пользователями;</a:t>
            </a:r>
          </a:p>
          <a:p>
            <a:pPr algn="just"/>
            <a:r>
              <a:rPr lang="ru-RU" dirty="0"/>
              <a:t>    инженерной инфраструктуры, обеспечивающей нормальное функционирование основных систем </a:t>
            </a:r>
            <a:r>
              <a:rPr lang="ru-RU" dirty="0" err="1"/>
              <a:t>дата-центра</a:t>
            </a:r>
            <a:r>
              <a:rPr lang="ru-RU" dirty="0"/>
              <a:t>.</a:t>
            </a:r>
          </a:p>
          <a:p>
            <a:endParaRPr lang="ru-RU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Инженерная инфраструктура включает в себя: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457200" y="1600200"/>
            <a:ext cx="7427168" cy="4525963"/>
          </a:xfrm>
        </p:spPr>
        <p:txBody>
          <a:bodyPr>
            <a:normAutofit fontScale="85000" lnSpcReduction="20000"/>
          </a:bodyPr>
          <a:lstStyle/>
          <a:p>
            <a:r>
              <a:rPr lang="ru-RU" dirty="0" smtClean="0"/>
              <a:t> </a:t>
            </a:r>
          </a:p>
          <a:p>
            <a:r>
              <a:rPr lang="ru-RU" dirty="0" smtClean="0"/>
              <a:t>кондиционирование </a:t>
            </a:r>
            <a:r>
              <a:rPr lang="ru-RU" dirty="0"/>
              <a:t>для поддержания температуры и уровня влажности в заданных параметрах; </a:t>
            </a:r>
            <a:endParaRPr lang="en-US" dirty="0" smtClean="0"/>
          </a:p>
          <a:p>
            <a:r>
              <a:rPr lang="ru-RU" dirty="0" smtClean="0"/>
              <a:t>бесперебойное </a:t>
            </a:r>
            <a:r>
              <a:rPr lang="ru-RU" dirty="0"/>
              <a:t>электроснабжение для автономной работы </a:t>
            </a:r>
            <a:r>
              <a:rPr lang="ru-RU" dirty="0" err="1"/>
              <a:t>дата-центра</a:t>
            </a:r>
            <a:r>
              <a:rPr lang="ru-RU" dirty="0"/>
              <a:t> в случаях отключения центральных источников электроэнергии; </a:t>
            </a:r>
            <a:endParaRPr lang="en-US" dirty="0" smtClean="0"/>
          </a:p>
          <a:p>
            <a:r>
              <a:rPr lang="ru-RU" dirty="0" smtClean="0"/>
              <a:t>охранно-пожарную </a:t>
            </a:r>
            <a:r>
              <a:rPr lang="ru-RU" dirty="0"/>
              <a:t>сигнализацию и система газового пожаротушения; </a:t>
            </a:r>
            <a:endParaRPr lang="en-US" dirty="0" smtClean="0"/>
          </a:p>
          <a:p>
            <a:r>
              <a:rPr lang="ru-RU" dirty="0" smtClean="0"/>
              <a:t>системы </a:t>
            </a:r>
            <a:r>
              <a:rPr lang="ru-RU" dirty="0"/>
              <a:t>удаленного </a:t>
            </a:r>
            <a:r>
              <a:rPr lang="en-US" dirty="0"/>
              <a:t>IP</a:t>
            </a:r>
            <a:r>
              <a:rPr lang="ru-RU" dirty="0"/>
              <a:t>-контроля, управления питанием и контроля доступа.</a:t>
            </a:r>
          </a:p>
          <a:p>
            <a:endParaRPr lang="ru-RU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179512" y="404664"/>
            <a:ext cx="8712968" cy="6192688"/>
          </a:xfrm>
        </p:spPr>
        <p:txBody>
          <a:bodyPr>
            <a:normAutofit fontScale="70000" lnSpcReduction="20000"/>
          </a:bodyPr>
          <a:lstStyle/>
          <a:p>
            <a:pPr algn="just"/>
            <a:r>
              <a:rPr lang="ru-RU" dirty="0"/>
              <a:t>Некоторые </a:t>
            </a:r>
            <a:r>
              <a:rPr lang="ru-RU" dirty="0" err="1"/>
              <a:t>дата-центры</a:t>
            </a:r>
            <a:r>
              <a:rPr lang="ru-RU" dirty="0"/>
              <a:t> предлагают клиентам дополнительные услуги по использованию оборудования по автоматическому уходу от различных видов атак. Команды квалифицированных специалистов круглосуточно производят мониторинг всех серверов. </a:t>
            </a:r>
            <a:endParaRPr lang="ru-RU" dirty="0" smtClean="0"/>
          </a:p>
          <a:p>
            <a:pPr algn="just"/>
            <a:r>
              <a:rPr lang="ru-RU" dirty="0" smtClean="0"/>
              <a:t>Необходимо </a:t>
            </a:r>
            <a:r>
              <a:rPr lang="ru-RU" dirty="0"/>
              <a:t>отметить, что услуги </a:t>
            </a:r>
            <a:r>
              <a:rPr lang="ru-RU" dirty="0" err="1"/>
              <a:t>дата-центров</a:t>
            </a:r>
            <a:r>
              <a:rPr lang="ru-RU" dirty="0"/>
              <a:t> сильно отличаются в цене и количестве услуг. Для обеспечения сохранности данных используются системы резервного копирования. Для предотвращения кражи данных в </a:t>
            </a:r>
            <a:r>
              <a:rPr lang="ru-RU" dirty="0" err="1"/>
              <a:t>дата-центрах</a:t>
            </a:r>
            <a:r>
              <a:rPr lang="ru-RU" dirty="0"/>
              <a:t> используются различные системы ограничения физического доступа, системы видеонаблюдения. </a:t>
            </a:r>
            <a:endParaRPr lang="ru-RU" dirty="0" smtClean="0"/>
          </a:p>
          <a:p>
            <a:pPr algn="just"/>
            <a:r>
              <a:rPr lang="ru-RU" dirty="0" smtClean="0"/>
              <a:t>В </a:t>
            </a:r>
            <a:r>
              <a:rPr lang="ru-RU" dirty="0"/>
              <a:t>корпоративных (ведомственных) </a:t>
            </a:r>
            <a:r>
              <a:rPr lang="ru-RU" dirty="0" err="1"/>
              <a:t>дата-центрах</a:t>
            </a:r>
            <a:r>
              <a:rPr lang="ru-RU" dirty="0"/>
              <a:t> обычно сосредоточено большинство серверов соответствующей организации. Оборудование крепится в специализированных стойках и шкафах. Как правило, в дата-центр принимают для размещения лишь оборудование в стоечном исполнении, то есть в корпусах стандартных размеров, приспособленных для крепления в стойку. </a:t>
            </a:r>
            <a:endParaRPr lang="ru-RU" dirty="0" smtClean="0"/>
          </a:p>
          <a:p>
            <a:pPr algn="just"/>
            <a:r>
              <a:rPr lang="ru-RU" dirty="0" smtClean="0"/>
              <a:t>Компьютеры </a:t>
            </a:r>
            <a:r>
              <a:rPr lang="ru-RU" dirty="0"/>
              <a:t>в корпусах настольного исполнения неудобны для </a:t>
            </a:r>
            <a:r>
              <a:rPr lang="ru-RU" dirty="0" err="1"/>
              <a:t>дата-центров</a:t>
            </a:r>
            <a:r>
              <a:rPr lang="ru-RU" dirty="0"/>
              <a:t> и размещаются в них редко.</a:t>
            </a:r>
          </a:p>
          <a:p>
            <a:endParaRPr lang="ru-RU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Серверные стойки в ЦОД.</a:t>
            </a:r>
            <a:endParaRPr lang="ru-RU" dirty="0"/>
          </a:p>
        </p:txBody>
      </p:sp>
      <p:pic>
        <p:nvPicPr>
          <p:cNvPr id="5" name="Рисунок 4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324544" y="1556792"/>
            <a:ext cx="4763135" cy="47631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Рисунок 6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707904" y="1772816"/>
            <a:ext cx="5076329" cy="35301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Microsoft</a:t>
            </a:r>
            <a:r>
              <a:rPr lang="ru-RU" dirty="0"/>
              <a:t> разместила подводный дата-центр у берегов </a:t>
            </a:r>
            <a:r>
              <a:rPr lang="ru-RU" dirty="0" smtClean="0"/>
              <a:t>Шотландии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251520" y="4797152"/>
            <a:ext cx="8892480" cy="1872208"/>
          </a:xfrm>
        </p:spPr>
        <p:txBody>
          <a:bodyPr>
            <a:normAutofit fontScale="47500" lnSpcReduction="20000"/>
          </a:bodyPr>
          <a:lstStyle/>
          <a:p>
            <a:pPr algn="just"/>
            <a:r>
              <a:rPr lang="ru-RU" dirty="0"/>
              <a:t>В рамках </a:t>
            </a:r>
            <a:r>
              <a:rPr lang="en-US" dirty="0"/>
              <a:t>Project Natick Microsoft</a:t>
            </a:r>
            <a:r>
              <a:rPr lang="ru-RU" dirty="0"/>
              <a:t> разместила дата-центр в холодных водах у берегов Оркнейских островов, Шотландия, передает </a:t>
            </a:r>
            <a:r>
              <a:rPr lang="en-US" dirty="0" err="1"/>
              <a:t>NewAtlas</a:t>
            </a:r>
            <a:r>
              <a:rPr lang="ru-RU" dirty="0"/>
              <a:t>. Это уже второй этап проекта: в ходе первой фазы в 2015 году на 105 дней погрузила в океан у побережья Калифорнии 3-метровый прототип </a:t>
            </a:r>
            <a:r>
              <a:rPr lang="ru-RU" dirty="0" err="1"/>
              <a:t>дата-центра</a:t>
            </a:r>
            <a:r>
              <a:rPr lang="ru-RU" dirty="0"/>
              <a:t> — таким образом была подтверждена осуществимость концепта.</a:t>
            </a:r>
          </a:p>
          <a:p>
            <a:pPr algn="just"/>
            <a:r>
              <a:rPr lang="ru-RU" dirty="0"/>
              <a:t> </a:t>
            </a:r>
            <a:r>
              <a:rPr lang="ru-RU" dirty="0" smtClean="0"/>
              <a:t>Охлаждение</a:t>
            </a:r>
            <a:r>
              <a:rPr lang="ru-RU" dirty="0"/>
              <a:t>, предотвращение перегревания компьютеров — это серьезная проблема в случае с крупными </a:t>
            </a:r>
            <a:r>
              <a:rPr lang="ru-RU" dirty="0" err="1"/>
              <a:t>дата-центрами</a:t>
            </a:r>
            <a:r>
              <a:rPr lang="ru-RU" dirty="0"/>
              <a:t> (для обычных компьютеров давно существуют, к примеру, системы водяного охлаждения). Компании решают ее, размещая такие центры в местах с холодным климатом — например, в прошлом году стало известно, что компания </a:t>
            </a:r>
            <a:r>
              <a:rPr lang="en-US" dirty="0" err="1"/>
              <a:t>Kolos</a:t>
            </a:r>
            <a:r>
              <a:rPr lang="ru-RU" dirty="0"/>
              <a:t> строит дата-центр за полярным кругом.</a:t>
            </a:r>
          </a:p>
          <a:p>
            <a:endParaRPr lang="ru-RU" dirty="0"/>
          </a:p>
        </p:txBody>
      </p:sp>
      <p:pic>
        <p:nvPicPr>
          <p:cNvPr id="5" name="Рисунок 4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23528" y="1556792"/>
            <a:ext cx="5940425" cy="31747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620688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Типы </a:t>
            </a:r>
            <a:r>
              <a:rPr lang="ru-RU" dirty="0" err="1" smtClean="0"/>
              <a:t>датацентров</a:t>
            </a:r>
            <a:r>
              <a:rPr lang="ru-RU" dirty="0" smtClean="0"/>
              <a:t> по стандартам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179512" y="764704"/>
            <a:ext cx="8964488" cy="6093296"/>
          </a:xfrm>
        </p:spPr>
        <p:txBody>
          <a:bodyPr>
            <a:normAutofit fontScale="55000" lnSpcReduction="20000"/>
          </a:bodyPr>
          <a:lstStyle/>
          <a:p>
            <a:r>
              <a:rPr lang="ru-RU" dirty="0"/>
              <a:t>В ряде стран имеются стандарты на оборудование помещений </a:t>
            </a:r>
            <a:r>
              <a:rPr lang="ru-RU" dirty="0" err="1"/>
              <a:t>дата-центров</a:t>
            </a:r>
            <a:r>
              <a:rPr lang="ru-RU" dirty="0"/>
              <a:t>, позволяющие объективно оценить способность </a:t>
            </a:r>
            <a:r>
              <a:rPr lang="ru-RU" dirty="0" err="1"/>
              <a:t>дата-центра</a:t>
            </a:r>
            <a:r>
              <a:rPr lang="ru-RU" dirty="0"/>
              <a:t> обеспечить тот или иной уровень сервиса. Например, в </a:t>
            </a:r>
            <a:r>
              <a:rPr lang="ru-RU" dirty="0">
                <a:solidFill>
                  <a:schemeClr val="accent6">
                    <a:lumMod val="75000"/>
                  </a:schemeClr>
                </a:solidFill>
              </a:rPr>
              <a:t>США принят американский (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ANSI</a:t>
            </a:r>
            <a:r>
              <a:rPr lang="ru-RU" dirty="0">
                <a:solidFill>
                  <a:schemeClr val="accent6">
                    <a:lumMod val="75000"/>
                  </a:schemeClr>
                </a:solidFill>
              </a:rPr>
              <a:t>) стандарт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TIA</a:t>
            </a:r>
            <a:r>
              <a:rPr lang="ru-RU" dirty="0" smtClean="0">
                <a:solidFill>
                  <a:schemeClr val="accent6">
                    <a:lumMod val="75000"/>
                  </a:schemeClr>
                </a:solidFill>
              </a:rPr>
              <a:t>-942</a:t>
            </a:r>
            <a:r>
              <a:rPr lang="ru-RU" dirty="0" smtClean="0"/>
              <a:t>, </a:t>
            </a:r>
            <a:r>
              <a:rPr lang="ru-RU" dirty="0"/>
              <a:t>несущий в себе рекомендации по созданию </a:t>
            </a:r>
            <a:r>
              <a:rPr lang="ru-RU" dirty="0" err="1"/>
              <a:t>дата-центров</a:t>
            </a:r>
            <a:r>
              <a:rPr lang="ru-RU" dirty="0"/>
              <a:t> и делящий </a:t>
            </a:r>
            <a:r>
              <a:rPr lang="ru-RU" dirty="0" err="1"/>
              <a:t>дата-центры</a:t>
            </a:r>
            <a:r>
              <a:rPr lang="ru-RU" dirty="0"/>
              <a:t> на типы по степени надёжности. </a:t>
            </a:r>
            <a:r>
              <a:rPr lang="ru-RU" dirty="0" smtClean="0"/>
              <a:t>В </a:t>
            </a:r>
            <a:r>
              <a:rPr lang="ru-RU" dirty="0"/>
              <a:t>России </a:t>
            </a:r>
            <a:r>
              <a:rPr lang="ru-RU" dirty="0" smtClean="0"/>
              <a:t>не было такого же </a:t>
            </a:r>
            <a:r>
              <a:rPr lang="ru-RU" dirty="0"/>
              <a:t>стандарта, </a:t>
            </a:r>
            <a:r>
              <a:rPr lang="ru-RU" dirty="0" err="1"/>
              <a:t>дата-центры</a:t>
            </a:r>
            <a:r>
              <a:rPr lang="ru-RU" dirty="0"/>
              <a:t> </a:t>
            </a:r>
            <a:r>
              <a:rPr lang="ru-RU" dirty="0" smtClean="0"/>
              <a:t>оснащались </a:t>
            </a:r>
            <a:r>
              <a:rPr lang="ru-RU" dirty="0"/>
              <a:t>согласно требованиям для сооружений связи, а также </a:t>
            </a:r>
            <a:r>
              <a:rPr lang="ru-RU" dirty="0" smtClean="0"/>
              <a:t>ориентировались </a:t>
            </a:r>
            <a:r>
              <a:rPr lang="ru-RU" dirty="0"/>
              <a:t>на требования </a:t>
            </a:r>
            <a:r>
              <a:rPr lang="en-US" dirty="0"/>
              <a:t>TIA</a:t>
            </a:r>
            <a:r>
              <a:rPr lang="ru-RU" dirty="0"/>
              <a:t>-942 и </a:t>
            </a:r>
            <a:r>
              <a:rPr lang="ru-RU" dirty="0" smtClean="0"/>
              <a:t>использовали </a:t>
            </a:r>
            <a:r>
              <a:rPr lang="ru-RU" dirty="0"/>
              <a:t>дополнительную документацию </a:t>
            </a:r>
            <a:r>
              <a:rPr lang="en-US" dirty="0"/>
              <a:t>Uptime Institute и </a:t>
            </a:r>
            <a:r>
              <a:rPr lang="en-US" dirty="0" err="1"/>
              <a:t>ГОСТы</a:t>
            </a:r>
            <a:r>
              <a:rPr lang="en-US" dirty="0"/>
              <a:t> </a:t>
            </a:r>
            <a:r>
              <a:rPr lang="en-US" dirty="0" err="1"/>
              <a:t>серии</a:t>
            </a:r>
            <a:r>
              <a:rPr lang="en-US" dirty="0"/>
              <a:t> 34.</a:t>
            </a:r>
            <a:endParaRPr lang="ru-RU" dirty="0"/>
          </a:p>
          <a:p>
            <a:r>
              <a:rPr lang="ru-RU" dirty="0" smtClean="0"/>
              <a:t>В настоящее время </a:t>
            </a:r>
            <a:r>
              <a:rPr lang="ru-RU" dirty="0"/>
              <a:t>Приказами </a:t>
            </a:r>
            <a:r>
              <a:rPr lang="ru-RU" dirty="0" err="1"/>
              <a:t>Росстандарта</a:t>
            </a:r>
            <a:r>
              <a:rPr lang="ru-RU" dirty="0"/>
              <a:t> утверждены следующие ГОСТ: ГОСТ Р 58811-2020 "Центры обработки данных. Инженерная инфраструктура. Стадии создания" регулирует стадии создания инженерной инфраструктуры центров обработки данных, этапы внутри стадий и содержание работ на каждом этапе; ГОСТ Р 58812-2020 "Центры обработки данных. Инженерная инфраструктура. Операционная модель эксплуатации. Спецификация" определяет требования к организации эксплуатации инженерных систем </a:t>
            </a:r>
            <a:r>
              <a:rPr lang="ru-RU" dirty="0" err="1"/>
              <a:t>ЦОДов</a:t>
            </a:r>
            <a:r>
              <a:rPr lang="ru-RU" dirty="0"/>
              <a:t> с целью обеспечения надлежащего качества их функционирования и предоставления потребителям услуг ИИ </a:t>
            </a:r>
            <a:r>
              <a:rPr lang="ru-RU" dirty="0" err="1"/>
              <a:t>ЦОДа</a:t>
            </a:r>
            <a:r>
              <a:rPr lang="ru-RU" dirty="0"/>
              <a:t> приемлемого качества</a:t>
            </a:r>
            <a:r>
              <a:rPr lang="ru-RU" dirty="0" smtClean="0"/>
              <a:t>. (</a:t>
            </a:r>
            <a:r>
              <a:rPr lang="ru-RU" dirty="0" smtClean="0">
                <a:solidFill>
                  <a:srgbClr val="FF0000"/>
                </a:solidFill>
              </a:rPr>
              <a:t>пока не вступил, начнет действовать  01 августа 2020, опубликован в конце марта 2020</a:t>
            </a:r>
            <a:r>
              <a:rPr lang="ru-RU" dirty="0" smtClean="0"/>
              <a:t>)</a:t>
            </a:r>
            <a:endParaRPr lang="ru-RU" dirty="0"/>
          </a:p>
          <a:p>
            <a:endParaRPr lang="ru-RU" dirty="0"/>
          </a:p>
          <a:p>
            <a:r>
              <a:rPr lang="en-US" dirty="0" smtClean="0"/>
              <a:t>TIA</a:t>
            </a:r>
            <a:r>
              <a:rPr lang="ru-RU" dirty="0"/>
              <a:t>-942 воспринимается во всем мире как единый стандарт для </a:t>
            </a:r>
            <a:r>
              <a:rPr lang="ru-RU" dirty="0" err="1"/>
              <a:t>дата-центров</a:t>
            </a:r>
            <a:r>
              <a:rPr lang="ru-RU" dirty="0"/>
              <a:t>, однако следует отметить, что он достаточно давно не обновлялся и его достаточно сложно применить в условиях России. </a:t>
            </a:r>
            <a:r>
              <a:rPr lang="ru-RU" dirty="0" smtClean="0"/>
              <a:t>А</a:t>
            </a:r>
            <a:r>
              <a:rPr lang="ru-RU" dirty="0" smtClean="0">
                <a:solidFill>
                  <a:schemeClr val="accent6">
                    <a:lumMod val="75000"/>
                  </a:schemeClr>
                </a:solidFill>
              </a:rPr>
              <a:t>ктивно </a:t>
            </a:r>
            <a:r>
              <a:rPr lang="ru-RU" dirty="0">
                <a:solidFill>
                  <a:schemeClr val="accent6">
                    <a:lumMod val="75000"/>
                  </a:schemeClr>
                </a:solidFill>
              </a:rPr>
              <a:t>развивается стандарт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BICSI</a:t>
            </a:r>
            <a:r>
              <a:rPr lang="ru-RU" dirty="0">
                <a:solidFill>
                  <a:schemeClr val="accent6">
                    <a:lumMod val="75000"/>
                  </a:schemeClr>
                </a:solidFill>
              </a:rPr>
              <a:t> 002 2010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Data Center Design and Implementation Best Practices</a:t>
            </a:r>
            <a:r>
              <a:rPr lang="ru-RU" dirty="0"/>
              <a:t>, появившийся в 2010 и обновленный в 2011. По словам создателей стандарта, «стандарт </a:t>
            </a:r>
            <a:r>
              <a:rPr lang="en-US" dirty="0"/>
              <a:t>BICSI</a:t>
            </a:r>
            <a:r>
              <a:rPr lang="ru-RU" dirty="0"/>
              <a:t> 002 2010, в создании которого участвовали более 150 экспертов, дополняет существующие стандарты </a:t>
            </a:r>
            <a:r>
              <a:rPr lang="en-US" dirty="0"/>
              <a:t>TIA</a:t>
            </a:r>
            <a:r>
              <a:rPr lang="ru-RU" dirty="0"/>
              <a:t>, </a:t>
            </a:r>
            <a:r>
              <a:rPr lang="en-US" dirty="0"/>
              <a:t>CENELEC</a:t>
            </a:r>
            <a:r>
              <a:rPr lang="ru-RU" dirty="0"/>
              <a:t> и </a:t>
            </a:r>
            <a:r>
              <a:rPr lang="en-US" dirty="0"/>
              <a:t>ISO</a:t>
            </a:r>
            <a:r>
              <a:rPr lang="ru-RU" dirty="0"/>
              <a:t>/</a:t>
            </a:r>
            <a:r>
              <a:rPr lang="en-US" dirty="0"/>
              <a:t>IEC</a:t>
            </a:r>
            <a:r>
              <a:rPr lang="ru-RU" dirty="0"/>
              <a:t> для центров обработки данных».</a:t>
            </a:r>
          </a:p>
          <a:p>
            <a:endParaRPr lang="ru-RU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Основные стандарты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251520" y="1268760"/>
            <a:ext cx="8640960" cy="5400600"/>
          </a:xfrm>
        </p:spPr>
        <p:txBody>
          <a:bodyPr>
            <a:normAutofit fontScale="62500" lnSpcReduction="20000"/>
          </a:bodyPr>
          <a:lstStyle/>
          <a:p>
            <a:r>
              <a:rPr lang="ru-RU" dirty="0"/>
              <a:t>Для оценки качества инженерной инфраструктуры </a:t>
            </a:r>
            <a:r>
              <a:rPr lang="ru-RU" dirty="0" err="1"/>
              <a:t>ЦОДов</a:t>
            </a:r>
            <a:r>
              <a:rPr lang="ru-RU" dirty="0"/>
              <a:t> используются актуальные версии пяти групп </a:t>
            </a:r>
            <a:r>
              <a:rPr lang="ru-RU" dirty="0" smtClean="0"/>
              <a:t>стандартов в порядке убывания популярности, </a:t>
            </a:r>
            <a:r>
              <a:rPr lang="ru-RU" dirty="0"/>
              <a:t>имеющих собственные </a:t>
            </a:r>
            <a:r>
              <a:rPr lang="ru-RU" dirty="0" smtClean="0"/>
              <a:t>концепции:</a:t>
            </a:r>
            <a:endParaRPr lang="ru-RU" dirty="0"/>
          </a:p>
          <a:p>
            <a:r>
              <a:rPr lang="ru-RU" dirty="0"/>
              <a:t> </a:t>
            </a:r>
          </a:p>
          <a:p>
            <a:r>
              <a:rPr lang="ru-RU" dirty="0"/>
              <a:t>   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Uptime’s International Tier Standard</a:t>
            </a:r>
            <a:r>
              <a:rPr lang="en-US" dirty="0"/>
              <a:t>, </a:t>
            </a:r>
            <a:r>
              <a:rPr lang="en-US" dirty="0" err="1"/>
              <a:t>объединяющий</a:t>
            </a:r>
            <a:r>
              <a:rPr lang="en-US" dirty="0"/>
              <a:t> в </a:t>
            </a:r>
            <a:r>
              <a:rPr lang="en-US" dirty="0" err="1"/>
              <a:t>себе</a:t>
            </a:r>
            <a:r>
              <a:rPr lang="en-US" dirty="0"/>
              <a:t> Data Center Site Infrastructure Tier Standard: Topology и Data Center Site Infrastructure Tier Standard: Operational Sustainability.</a:t>
            </a:r>
            <a:endParaRPr lang="ru-RU" dirty="0"/>
          </a:p>
          <a:p>
            <a:r>
              <a:rPr lang="en-US" dirty="0"/>
              <a:t>   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ANSI/TIA-942 </a:t>
            </a:r>
            <a:r>
              <a:rPr lang="en-US" dirty="0"/>
              <a:t>Telecommunications Infrastructure Standard for Data Centers и </a:t>
            </a:r>
            <a:r>
              <a:rPr lang="en-US" dirty="0" err="1"/>
              <a:t>сопряженные</a:t>
            </a:r>
            <a:r>
              <a:rPr lang="en-US" dirty="0"/>
              <a:t> с </a:t>
            </a:r>
            <a:r>
              <a:rPr lang="en-US" dirty="0" err="1"/>
              <a:t>ним</a:t>
            </a:r>
            <a:r>
              <a:rPr lang="en-US" dirty="0"/>
              <a:t> </a:t>
            </a:r>
            <a:r>
              <a:rPr lang="en-US" dirty="0" err="1"/>
              <a:t>стандарты</a:t>
            </a:r>
            <a:r>
              <a:rPr lang="en-US" dirty="0"/>
              <a:t> ANSI/EIA/TIA-568C Commercial Building Telecommunications Cabling Standard (February 2009), ANSI/EIA/TIA-606-A-1 The Administration Standard for the Telecommunications Infrastructure of Commercial Buildings, TIA/EIA-569 Commercial Building Standard for Telecommunication Pathways and Spaces и ANSI/TIA/EIA-607 Commercial Building Grounding and Bonding Requirements for Telecommunications.</a:t>
            </a:r>
            <a:endParaRPr lang="ru-RU" dirty="0"/>
          </a:p>
          <a:p>
            <a:r>
              <a:rPr lang="en-US" dirty="0"/>
              <a:t>   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ANSI/BICSI 002 </a:t>
            </a:r>
            <a:r>
              <a:rPr lang="en-US" dirty="0"/>
              <a:t>Data Center Design and Implementation Best Practices.</a:t>
            </a:r>
            <a:endParaRPr lang="ru-RU" dirty="0"/>
          </a:p>
          <a:p>
            <a:r>
              <a:rPr lang="en-US" dirty="0"/>
              <a:t>   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ISO/IEC 24762 </a:t>
            </a:r>
            <a:r>
              <a:rPr lang="en-US" dirty="0"/>
              <a:t>Information technology – Security techniques – Guidelines for information and communications technology disaster recovery services.</a:t>
            </a:r>
            <a:endParaRPr lang="ru-RU" dirty="0"/>
          </a:p>
          <a:p>
            <a:r>
              <a:rPr lang="en-US" dirty="0"/>
              <a:t>   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SS 507 </a:t>
            </a:r>
            <a:r>
              <a:rPr lang="en-US" dirty="0"/>
              <a:t>Singapore Standard for ICT Disaster Recovery Services.</a:t>
            </a:r>
            <a:endParaRPr lang="ru-RU" dirty="0"/>
          </a:p>
          <a:p>
            <a:endParaRPr lang="ru-RU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0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8991144" cy="5184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710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" y="5229200"/>
            <a:ext cx="8964488" cy="11155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179512" y="116632"/>
            <a:ext cx="8964488" cy="6741368"/>
          </a:xfrm>
        </p:spPr>
        <p:txBody>
          <a:bodyPr>
            <a:normAutofit fontScale="55000" lnSpcReduction="20000"/>
          </a:bodyPr>
          <a:lstStyle/>
          <a:p>
            <a:r>
              <a:rPr lang="ru-RU" dirty="0"/>
              <a:t>Стандарт </a:t>
            </a:r>
            <a:r>
              <a:rPr lang="en-US" dirty="0"/>
              <a:t>BICSI</a:t>
            </a:r>
            <a:r>
              <a:rPr lang="ru-RU" dirty="0"/>
              <a:t> 002 2010, в создании которого участвовали более 150 экспертов, дополняет существующие стандарты </a:t>
            </a:r>
            <a:r>
              <a:rPr lang="en-US" dirty="0"/>
              <a:t>TIA</a:t>
            </a:r>
            <a:r>
              <a:rPr lang="ru-RU" dirty="0"/>
              <a:t>, </a:t>
            </a:r>
            <a:r>
              <a:rPr lang="en-US" dirty="0"/>
              <a:t>CENELEC</a:t>
            </a:r>
            <a:r>
              <a:rPr lang="ru-RU" dirty="0"/>
              <a:t> и </a:t>
            </a:r>
            <a:r>
              <a:rPr lang="en-US" dirty="0"/>
              <a:t>ISO</a:t>
            </a:r>
            <a:r>
              <a:rPr lang="ru-RU" dirty="0"/>
              <a:t>/</a:t>
            </a:r>
            <a:r>
              <a:rPr lang="en-US" dirty="0"/>
              <a:t>IEC</a:t>
            </a:r>
            <a:r>
              <a:rPr lang="ru-RU" dirty="0"/>
              <a:t> для центров обработки данных.</a:t>
            </a:r>
          </a:p>
          <a:p>
            <a:endParaRPr lang="ru-RU" dirty="0" smtClean="0"/>
          </a:p>
          <a:p>
            <a:r>
              <a:rPr lang="ru-RU" dirty="0" smtClean="0"/>
              <a:t>При </a:t>
            </a:r>
            <a:r>
              <a:rPr lang="ru-RU" dirty="0"/>
              <a:t>выборе площадки для ЦОД рекомендуется учитывать не только наличие необходимых для его работы энергетических ресурсов. Важную роль играют также транспортная доступность, от которой зависит организация снабжения топливом </a:t>
            </a:r>
            <a:r>
              <a:rPr lang="ru-RU" dirty="0" err="1"/>
              <a:t>дизель-генераторов</a:t>
            </a:r>
            <a:r>
              <a:rPr lang="ru-RU" dirty="0"/>
              <a:t> в условиях длительных чрезвычайных ситуаций, сейсмическая активность в данной местности, а также ряд других факторов.</a:t>
            </a:r>
          </a:p>
          <a:p>
            <a:r>
              <a:rPr lang="ru-RU" dirty="0"/>
              <a:t> </a:t>
            </a:r>
          </a:p>
          <a:p>
            <a:r>
              <a:rPr lang="ru-RU" dirty="0"/>
              <a:t>Глава, посвященная безопасности, содержит данные, регламентирующие комплекс мероприятий, осуществляемых на основе анализа возможных рисков (</a:t>
            </a:r>
            <a:r>
              <a:rPr lang="ru-RU" dirty="0">
                <a:solidFill>
                  <a:schemeClr val="accent6">
                    <a:lumMod val="75000"/>
                  </a:schemeClr>
                </a:solidFill>
              </a:rPr>
              <a:t>эти меры необходимы для организации физической защиты ЦОД, формирования планов противодействия потенциальным злоумышленникам и выхода из аварийных ситуаций</a:t>
            </a:r>
            <a:r>
              <a:rPr lang="ru-RU" dirty="0"/>
              <a:t>), а также требования к обеспечению безопасности на всех этапах проектирования и строительства.</a:t>
            </a:r>
          </a:p>
          <a:p>
            <a:r>
              <a:rPr lang="en-US" dirty="0"/>
              <a:t> </a:t>
            </a:r>
            <a:endParaRPr lang="ru-RU" dirty="0"/>
          </a:p>
          <a:p>
            <a:r>
              <a:rPr lang="ru-RU" dirty="0"/>
              <a:t>Модель, предложенная </a:t>
            </a:r>
            <a:r>
              <a:rPr lang="en-US" dirty="0"/>
              <a:t>BICSI</a:t>
            </a:r>
            <a:r>
              <a:rPr lang="ru-RU" dirty="0"/>
              <a:t>, определяет пять классов готовности ЦОД на основе четырех критериев:  </a:t>
            </a:r>
            <a:endParaRPr lang="ru-RU" dirty="0" smtClean="0"/>
          </a:p>
          <a:p>
            <a:r>
              <a:rPr lang="ru-RU" dirty="0" smtClean="0">
                <a:solidFill>
                  <a:schemeClr val="accent6">
                    <a:lumMod val="75000"/>
                  </a:schemeClr>
                </a:solidFill>
              </a:rPr>
              <a:t>резервирования </a:t>
            </a:r>
            <a:r>
              <a:rPr lang="ru-RU" dirty="0">
                <a:solidFill>
                  <a:schemeClr val="accent6">
                    <a:lumMod val="75000"/>
                  </a:schemeClr>
                </a:solidFill>
              </a:rPr>
              <a:t>компонентов, </a:t>
            </a:r>
            <a:endParaRPr lang="ru-RU" dirty="0" smtClean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ru-RU" dirty="0" smtClean="0">
                <a:solidFill>
                  <a:schemeClr val="accent6">
                    <a:lumMod val="75000"/>
                  </a:schemeClr>
                </a:solidFill>
              </a:rPr>
              <a:t>резервирования </a:t>
            </a:r>
            <a:r>
              <a:rPr lang="ru-RU" dirty="0">
                <a:solidFill>
                  <a:schemeClr val="accent6">
                    <a:lumMod val="75000"/>
                  </a:schemeClr>
                </a:solidFill>
              </a:rPr>
              <a:t>систем, </a:t>
            </a:r>
            <a:endParaRPr lang="ru-RU" dirty="0" smtClean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ru-RU" dirty="0" smtClean="0">
                <a:solidFill>
                  <a:schemeClr val="accent6">
                    <a:lumMod val="75000"/>
                  </a:schemeClr>
                </a:solidFill>
              </a:rPr>
              <a:t>использования </a:t>
            </a:r>
            <a:r>
              <a:rPr lang="ru-RU" dirty="0">
                <a:solidFill>
                  <a:schemeClr val="accent6">
                    <a:lumMod val="75000"/>
                  </a:schemeClr>
                </a:solidFill>
              </a:rPr>
              <a:t>продуктов с определенным уровнем качества, </a:t>
            </a:r>
            <a:endParaRPr lang="ru-RU" dirty="0" smtClean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ru-RU" dirty="0" smtClean="0">
                <a:solidFill>
                  <a:schemeClr val="accent6">
                    <a:lumMod val="75000"/>
                  </a:schemeClr>
                </a:solidFill>
              </a:rPr>
              <a:t>мер </a:t>
            </a:r>
            <a:r>
              <a:rPr lang="ru-RU" dirty="0">
                <a:solidFill>
                  <a:schemeClr val="accent6">
                    <a:lumMod val="75000"/>
                  </a:schemeClr>
                </a:solidFill>
              </a:rPr>
              <a:t>противодействия любым внешним воздействиям, включая природные явления</a:t>
            </a:r>
            <a:r>
              <a:rPr lang="ru-RU" dirty="0" smtClean="0">
                <a:solidFill>
                  <a:schemeClr val="accent6">
                    <a:lumMod val="75000"/>
                  </a:schemeClr>
                </a:solidFill>
              </a:rPr>
              <a:t>.</a:t>
            </a:r>
          </a:p>
          <a:p>
            <a:r>
              <a:rPr lang="ru-RU" dirty="0" smtClean="0"/>
              <a:t>Исходя  из этой классификации, разработчики стандарта предложили требования и рекомендации для электротехнического оборудования, которые способны обеспечить необходимый уровень его надежности.</a:t>
            </a:r>
          </a:p>
          <a:p>
            <a:endParaRPr lang="ru-RU" dirty="0"/>
          </a:p>
          <a:p>
            <a:endParaRPr lang="ru-RU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435280" cy="1498178"/>
          </a:xfrm>
        </p:spPr>
        <p:txBody>
          <a:bodyPr>
            <a:normAutofit fontScale="90000"/>
          </a:bodyPr>
          <a:lstStyle/>
          <a:p>
            <a:r>
              <a:rPr lang="en-US" sz="3200" dirty="0" err="1" smtClean="0"/>
              <a:t>DaaS</a:t>
            </a:r>
            <a:r>
              <a:rPr lang="en-US" sz="3200" dirty="0" smtClean="0"/>
              <a:t>, </a:t>
            </a:r>
            <a:r>
              <a:rPr lang="en-US" sz="3200" dirty="0" err="1" smtClean="0"/>
              <a:t>SaaS</a:t>
            </a:r>
            <a:r>
              <a:rPr lang="en-US" sz="3200" dirty="0" smtClean="0"/>
              <a:t>, </a:t>
            </a:r>
            <a:r>
              <a:rPr lang="en-US" sz="3200" dirty="0" err="1" smtClean="0"/>
              <a:t>PaaS</a:t>
            </a:r>
            <a:r>
              <a:rPr lang="en-US" sz="3200" dirty="0" smtClean="0"/>
              <a:t>, </a:t>
            </a:r>
            <a:r>
              <a:rPr lang="en-US" sz="3200" dirty="0" err="1" smtClean="0"/>
              <a:t>IaaS</a:t>
            </a:r>
            <a:r>
              <a:rPr lang="ru-RU" sz="3200" dirty="0" smtClean="0"/>
              <a:t> (</a:t>
            </a:r>
            <a:r>
              <a:rPr lang="en-US" sz="3200" dirty="0" smtClean="0"/>
              <a:t>Anything as a service</a:t>
            </a:r>
            <a:r>
              <a:rPr lang="ru-RU" sz="3200" dirty="0" smtClean="0"/>
              <a:t>)</a:t>
            </a:r>
            <a:r>
              <a:rPr lang="en-US" sz="3200" dirty="0" smtClean="0"/>
              <a:t>,</a:t>
            </a:r>
            <a:r>
              <a:rPr lang="ru-RU" sz="3200" dirty="0" smtClean="0"/>
              <a:t> </a:t>
            </a:r>
            <a:r>
              <a:rPr lang="ru-RU" sz="3200" dirty="0" err="1" smtClean="0"/>
              <a:t>хостинг</a:t>
            </a:r>
            <a:r>
              <a:rPr lang="ru-RU" sz="3200" dirty="0" smtClean="0"/>
              <a:t>,</a:t>
            </a:r>
            <a:r>
              <a:rPr lang="en-US" sz="3200" dirty="0" smtClean="0"/>
              <a:t> </a:t>
            </a:r>
            <a:r>
              <a:rPr lang="ru-RU" sz="3200" dirty="0" smtClean="0"/>
              <a:t>размещение традиционно на территории предприятия</a:t>
            </a:r>
            <a:endParaRPr lang="ru-RU" sz="3200" dirty="0"/>
          </a:p>
        </p:txBody>
      </p:sp>
      <p:graphicFrame>
        <p:nvGraphicFramePr>
          <p:cNvPr id="4" name="Содержимое 3"/>
          <p:cNvGraphicFramePr>
            <a:graphicFrameLocks noGrp="1"/>
          </p:cNvGraphicFramePr>
          <p:nvPr>
            <p:ph idx="1"/>
          </p:nvPr>
        </p:nvGraphicFramePr>
        <p:xfrm>
          <a:off x="179512" y="1628800"/>
          <a:ext cx="5472608" cy="50405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23528" y="404664"/>
            <a:ext cx="8568952" cy="6192688"/>
          </a:xfrm>
        </p:spPr>
        <p:txBody>
          <a:bodyPr>
            <a:normAutofit fontScale="55000" lnSpcReduction="20000"/>
          </a:bodyPr>
          <a:lstStyle/>
          <a:p>
            <a:r>
              <a:rPr lang="ru-RU" dirty="0"/>
              <a:t> </a:t>
            </a:r>
          </a:p>
          <a:p>
            <a:pPr algn="just"/>
            <a:r>
              <a:rPr lang="ru-RU" dirty="0"/>
              <a:t>Около четверти объема стандарта посвящено электротехническому оборудованию, включая организацию фидеров, распределительных устройств, систем бесперебойного электроснабжения, использование систем постоянного тока, заземления, средств подавления бросков напряжения, методики тестирования устройств.</a:t>
            </a:r>
          </a:p>
          <a:p>
            <a:pPr algn="just"/>
            <a:r>
              <a:rPr lang="ru-RU" dirty="0"/>
              <a:t> </a:t>
            </a:r>
          </a:p>
          <a:p>
            <a:pPr algn="just"/>
            <a:r>
              <a:rPr lang="ru-RU" dirty="0"/>
              <a:t>В телекоммуникационной части документа </a:t>
            </a:r>
            <a:r>
              <a:rPr lang="en-US" dirty="0"/>
              <a:t>BICSI</a:t>
            </a:r>
            <a:r>
              <a:rPr lang="ru-RU" dirty="0"/>
              <a:t>, в дополнение к стандартам наподобие </a:t>
            </a:r>
            <a:r>
              <a:rPr lang="en-US" dirty="0"/>
              <a:t>ANSI</a:t>
            </a:r>
            <a:r>
              <a:rPr lang="ru-RU" dirty="0"/>
              <a:t>/</a:t>
            </a:r>
            <a:r>
              <a:rPr lang="en-US" dirty="0"/>
              <a:t>TIA</a:t>
            </a:r>
            <a:r>
              <a:rPr lang="ru-RU" dirty="0"/>
              <a:t>/</a:t>
            </a:r>
            <a:r>
              <a:rPr lang="en-US" dirty="0"/>
              <a:t>EIA</a:t>
            </a:r>
            <a:r>
              <a:rPr lang="ru-RU" dirty="0"/>
              <a:t>-942 </a:t>
            </a:r>
            <a:r>
              <a:rPr lang="en-US" dirty="0"/>
              <a:t>Telecommunications Infrastructure Standard for Data Centers</a:t>
            </a:r>
            <a:r>
              <a:rPr lang="ru-RU" dirty="0"/>
              <a:t>, рассматриваются вопросы формирования демаркационных точек с системами </a:t>
            </a:r>
            <a:r>
              <a:rPr lang="ru-RU" dirty="0" err="1"/>
              <a:t>сервис-провайдеров</a:t>
            </a:r>
            <a:r>
              <a:rPr lang="ru-RU" dirty="0"/>
              <a:t>, координация взаимодействия с этими организациями, требования к проектированию различных типов помещений для установки телекоммуникационного оборудования, организация кабельных трасс и ряд других проблем.</a:t>
            </a:r>
          </a:p>
          <a:p>
            <a:pPr algn="just"/>
            <a:r>
              <a:rPr lang="ru-RU" dirty="0"/>
              <a:t> </a:t>
            </a:r>
          </a:p>
          <a:p>
            <a:pPr algn="just"/>
            <a:r>
              <a:rPr lang="ru-RU" dirty="0"/>
              <a:t>Раздел, посвященный информационным технологиям, содержит сведения о планировке помещений и размещении оборудования, кабельных системах, мерах по обеспечению заданного уровня готовности ЦОД. В состав последних входят, в частности, рекомендации по резервированию, включая создание и размещение резервных центров обработки данных.</a:t>
            </a:r>
          </a:p>
          <a:p>
            <a:pPr algn="just"/>
            <a:r>
              <a:rPr lang="ru-RU" dirty="0"/>
              <a:t> </a:t>
            </a:r>
          </a:p>
          <a:p>
            <a:pPr algn="just"/>
            <a:r>
              <a:rPr lang="ru-RU" dirty="0"/>
              <a:t>Важной частью нового стандарта, </a:t>
            </a:r>
            <a:r>
              <a:rPr lang="ru-RU" dirty="0" smtClean="0"/>
              <a:t>являются </a:t>
            </a:r>
            <a:r>
              <a:rPr lang="ru-RU" dirty="0"/>
              <a:t>рекомендации по организации комплекса мероприятий, необходимых для ввода в действие ЦОД и его последующего технического обслуживания. 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251520" y="260648"/>
            <a:ext cx="8640960" cy="6264696"/>
          </a:xfrm>
        </p:spPr>
        <p:txBody>
          <a:bodyPr>
            <a:normAutofit fontScale="55000" lnSpcReduction="20000"/>
          </a:bodyPr>
          <a:lstStyle/>
          <a:p>
            <a:r>
              <a:rPr lang="ru-RU" dirty="0"/>
              <a:t>Основной показатель работы ЦОД — отказоустойчивость; также важна стоимость эксплуатации, показатели энергопотребления и регулирования температурного режима.</a:t>
            </a:r>
          </a:p>
          <a:p>
            <a:r>
              <a:rPr lang="ru-RU" dirty="0"/>
              <a:t> </a:t>
            </a:r>
          </a:p>
          <a:p>
            <a:r>
              <a:rPr lang="ru-RU" dirty="0"/>
              <a:t>Например, стандарт </a:t>
            </a:r>
            <a:r>
              <a:rPr lang="en-US" dirty="0"/>
              <a:t>TIA</a:t>
            </a:r>
            <a:r>
              <a:rPr lang="ru-RU" dirty="0"/>
              <a:t>-942 предполагает четыре уровня надёжности </a:t>
            </a:r>
            <a:r>
              <a:rPr lang="ru-RU" dirty="0" err="1"/>
              <a:t>дата-центров</a:t>
            </a:r>
            <a:r>
              <a:rPr lang="ru-RU" dirty="0"/>
              <a:t>:</a:t>
            </a:r>
          </a:p>
          <a:p>
            <a:r>
              <a:rPr lang="ru-RU" dirty="0"/>
              <a:t> </a:t>
            </a:r>
          </a:p>
          <a:p>
            <a:r>
              <a:rPr lang="ru-RU" dirty="0"/>
              <a:t>    Уровень 1 (</a:t>
            </a:r>
            <a:r>
              <a:rPr lang="en-US" dirty="0"/>
              <a:t>N</a:t>
            </a:r>
            <a:r>
              <a:rPr lang="ru-RU" dirty="0"/>
              <a:t>) — отказы оборудования или проведение ремонтных работ приводят к остановке работы всего </a:t>
            </a:r>
            <a:r>
              <a:rPr lang="ru-RU" dirty="0" err="1"/>
              <a:t>дата-центра</a:t>
            </a:r>
            <a:r>
              <a:rPr lang="ru-RU" dirty="0"/>
              <a:t>; в </a:t>
            </a:r>
            <a:r>
              <a:rPr lang="ru-RU" dirty="0" err="1"/>
              <a:t>дата-центре</a:t>
            </a:r>
            <a:r>
              <a:rPr lang="ru-RU" dirty="0"/>
              <a:t> отсутствуют фальшполы, резервные источники электроснабжения и источники бесперебойного питания; инженерная инфраструктура не зарезервирована;</a:t>
            </a:r>
          </a:p>
          <a:p>
            <a:r>
              <a:rPr lang="ru-RU" dirty="0"/>
              <a:t>    Уровень 2 (</a:t>
            </a:r>
            <a:r>
              <a:rPr lang="en-US" dirty="0"/>
              <a:t>N</a:t>
            </a:r>
            <a:r>
              <a:rPr lang="ru-RU" dirty="0"/>
              <a:t>+1) — имеется небольшой уровень резервирования; в </a:t>
            </a:r>
            <a:r>
              <a:rPr lang="ru-RU" dirty="0" err="1"/>
              <a:t>дата-центре</a:t>
            </a:r>
            <a:r>
              <a:rPr lang="ru-RU" dirty="0"/>
              <a:t> имеются фальшполы и резервные источники электроснабжения, однако проведение ремонтных работ также вызывает остановку работы </a:t>
            </a:r>
            <a:r>
              <a:rPr lang="ru-RU" dirty="0" err="1"/>
              <a:t>дата-центра</a:t>
            </a:r>
            <a:r>
              <a:rPr lang="ru-RU" dirty="0"/>
              <a:t>;</a:t>
            </a:r>
          </a:p>
          <a:p>
            <a:r>
              <a:rPr lang="ru-RU" dirty="0"/>
              <a:t>    Уровень 3 (2</a:t>
            </a:r>
            <a:r>
              <a:rPr lang="en-US" dirty="0"/>
              <a:t>N</a:t>
            </a:r>
            <a:r>
              <a:rPr lang="ru-RU" dirty="0"/>
              <a:t>) — имеется возможность проведения ремонтных работ (включая замену компонентов системы, добавление и удаление вышедшего из строя оборудования) без остановки работы </a:t>
            </a:r>
            <a:r>
              <a:rPr lang="ru-RU" dirty="0" err="1"/>
              <a:t>дата-центра</a:t>
            </a:r>
            <a:r>
              <a:rPr lang="ru-RU" dirty="0"/>
              <a:t>; инженерные системы однократно зарезервированы, имеется несколько каналов распределения электропитания и охлаждения, однако постоянно активен только один из них;</a:t>
            </a:r>
          </a:p>
          <a:p>
            <a:r>
              <a:rPr lang="ru-RU" dirty="0"/>
              <a:t>    Уровень 4 (2(</a:t>
            </a:r>
            <a:r>
              <a:rPr lang="en-US" dirty="0"/>
              <a:t>N</a:t>
            </a:r>
            <a:r>
              <a:rPr lang="ru-RU" dirty="0"/>
              <a:t>+1)) — имеется возможность проведения любых работ без остановки работы </a:t>
            </a:r>
            <a:r>
              <a:rPr lang="ru-RU" dirty="0" err="1"/>
              <a:t>дата-центра</a:t>
            </a:r>
            <a:r>
              <a:rPr lang="ru-RU" dirty="0"/>
              <a:t>; инженерные системы двукратно зарезервированы, то есть продублированы как основная, так и дополнительная системы (например, бесперебойное питание представлено двумя ИБП, каждый из которых уже зарезервирован по схеме </a:t>
            </a:r>
            <a:r>
              <a:rPr lang="en-US" dirty="0"/>
              <a:t>N</a:t>
            </a:r>
            <a:r>
              <a:rPr lang="ru-RU" dirty="0"/>
              <a:t>+1).</a:t>
            </a:r>
          </a:p>
          <a:p>
            <a:endParaRPr lang="ru-RU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06090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Услуги </a:t>
            </a:r>
            <a:r>
              <a:rPr lang="ru-RU" dirty="0" err="1" smtClean="0"/>
              <a:t>дата-центров</a:t>
            </a:r>
            <a:r>
              <a:rPr lang="ru-RU" dirty="0" smtClean="0"/>
              <a:t/>
            </a:r>
            <a:br>
              <a:rPr lang="ru-RU" dirty="0" smtClean="0"/>
            </a:b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179512" y="692696"/>
            <a:ext cx="8784976" cy="5976664"/>
          </a:xfrm>
        </p:spPr>
        <p:txBody>
          <a:bodyPr>
            <a:normAutofit fontScale="55000" lnSpcReduction="20000"/>
          </a:bodyPr>
          <a:lstStyle/>
          <a:p>
            <a:pPr algn="just"/>
            <a:r>
              <a:rPr lang="ru-RU" dirty="0" smtClean="0"/>
              <a:t>    </a:t>
            </a:r>
            <a:r>
              <a:rPr lang="ru-RU" dirty="0">
                <a:solidFill>
                  <a:srgbClr val="FF0000"/>
                </a:solidFill>
              </a:rPr>
              <a:t>Виртуальный </a:t>
            </a:r>
            <a:r>
              <a:rPr lang="ru-RU" dirty="0" err="1">
                <a:solidFill>
                  <a:srgbClr val="FF0000"/>
                </a:solidFill>
              </a:rPr>
              <a:t>хостинг</a:t>
            </a:r>
            <a:r>
              <a:rPr lang="ru-RU" dirty="0">
                <a:solidFill>
                  <a:srgbClr val="FF0000"/>
                </a:solidFill>
              </a:rPr>
              <a:t>. </a:t>
            </a:r>
            <a:r>
              <a:rPr lang="ru-RU" dirty="0"/>
              <a:t>Крупные </a:t>
            </a:r>
            <a:r>
              <a:rPr lang="ru-RU" dirty="0" err="1"/>
              <a:t>дата-центры</a:t>
            </a:r>
            <a:r>
              <a:rPr lang="ru-RU" dirty="0"/>
              <a:t> обычно не предоставляют подобную массовую услугу из-за необходимости обеспечения техническо-консультационной поддержки.</a:t>
            </a:r>
          </a:p>
          <a:p>
            <a:pPr algn="just"/>
            <a:r>
              <a:rPr lang="ru-RU" dirty="0"/>
              <a:t>    </a:t>
            </a:r>
            <a:r>
              <a:rPr lang="ru-RU" dirty="0">
                <a:solidFill>
                  <a:srgbClr val="FF0000"/>
                </a:solidFill>
              </a:rPr>
              <a:t>Виртуальный сервер. </a:t>
            </a:r>
            <a:r>
              <a:rPr lang="ru-RU" dirty="0"/>
              <a:t>Предоставление гарантированной и лимитированной части сервера (части всех ресурсов). Важная особенность данного вида </a:t>
            </a:r>
            <a:r>
              <a:rPr lang="ru-RU" dirty="0" err="1"/>
              <a:t>хостинга</a:t>
            </a:r>
            <a:r>
              <a:rPr lang="ru-RU" dirty="0"/>
              <a:t> — разделение сервера на несколько виртуальных независимых серверов, реализуемых программным способом.</a:t>
            </a:r>
          </a:p>
          <a:p>
            <a:pPr algn="just"/>
            <a:r>
              <a:rPr lang="ru-RU" dirty="0"/>
              <a:t>    </a:t>
            </a:r>
            <a:r>
              <a:rPr lang="ru-RU" dirty="0">
                <a:solidFill>
                  <a:srgbClr val="FF0000"/>
                </a:solidFill>
              </a:rPr>
              <a:t>Выделенный сервер. </a:t>
            </a:r>
            <a:r>
              <a:rPr lang="ru-RU" dirty="0"/>
              <a:t>Дата-центр предоставляет клиенту в аренду сервер в различной конфигурации. Крупные </a:t>
            </a:r>
            <a:r>
              <a:rPr lang="ru-RU" dirty="0" err="1"/>
              <a:t>дата-центры</a:t>
            </a:r>
            <a:r>
              <a:rPr lang="ru-RU" dirty="0"/>
              <a:t> в основном специализируются именно на подобных типах услуг.</a:t>
            </a:r>
          </a:p>
          <a:p>
            <a:pPr algn="just"/>
            <a:r>
              <a:rPr lang="ru-RU" dirty="0"/>
              <a:t>    </a:t>
            </a:r>
            <a:r>
              <a:rPr lang="en-US" dirty="0" err="1">
                <a:solidFill>
                  <a:srgbClr val="FF0000"/>
                </a:solidFill>
              </a:rPr>
              <a:t>Colocation</a:t>
            </a:r>
            <a:r>
              <a:rPr lang="ru-RU" dirty="0">
                <a:solidFill>
                  <a:srgbClr val="FF0000"/>
                </a:solidFill>
              </a:rPr>
              <a:t>. </a:t>
            </a:r>
            <a:r>
              <a:rPr lang="ru-RU" dirty="0"/>
              <a:t>Размещение сервера клиента на площадке </a:t>
            </a:r>
            <a:r>
              <a:rPr lang="ru-RU" dirty="0" err="1"/>
              <a:t>дата-центра</a:t>
            </a:r>
            <a:r>
              <a:rPr lang="ru-RU" dirty="0"/>
              <a:t> за определённую плату. Стоимость зависит от энергопотребления и тепловыделения размещаемого оборудования, пропускной способности подключаемого к оборудованию канала передачи данных, а также размера и веса стойки.</a:t>
            </a:r>
          </a:p>
          <a:p>
            <a:pPr algn="just"/>
            <a:r>
              <a:rPr lang="ru-RU" dirty="0"/>
              <a:t>    </a:t>
            </a:r>
            <a:r>
              <a:rPr lang="ru-RU" dirty="0">
                <a:solidFill>
                  <a:srgbClr val="FF0000"/>
                </a:solidFill>
              </a:rPr>
              <a:t>Аренда телекоммуникационных стоек. </a:t>
            </a:r>
            <a:r>
              <a:rPr lang="ru-RU" dirty="0"/>
              <a:t>Передача клиенту стоек для монтажа собственного или клиентского оборудования. Формально это частный случай </a:t>
            </a:r>
            <a:r>
              <a:rPr lang="en-US" dirty="0" err="1"/>
              <a:t>colocation</a:t>
            </a:r>
            <a:r>
              <a:rPr lang="ru-RU" dirty="0"/>
              <a:t>, но с основным отличием в том, что арендаторы в основном юридические лица.</a:t>
            </a:r>
          </a:p>
          <a:p>
            <a:pPr algn="just"/>
            <a:r>
              <a:rPr lang="ru-RU" dirty="0"/>
              <a:t>    </a:t>
            </a:r>
            <a:r>
              <a:rPr lang="ru-RU" dirty="0">
                <a:solidFill>
                  <a:srgbClr val="FF0000"/>
                </a:solidFill>
              </a:rPr>
              <a:t>Выделенная зона (</a:t>
            </a:r>
            <a:r>
              <a:rPr lang="en-US" dirty="0">
                <a:solidFill>
                  <a:srgbClr val="FF0000"/>
                </a:solidFill>
              </a:rPr>
              <a:t>Dedicated area</a:t>
            </a:r>
            <a:r>
              <a:rPr lang="ru-RU" dirty="0">
                <a:solidFill>
                  <a:srgbClr val="FF0000"/>
                </a:solidFill>
              </a:rPr>
              <a:t>). </a:t>
            </a:r>
            <a:r>
              <a:rPr lang="ru-RU" dirty="0"/>
              <a:t>В некоторых случаях владельцы </a:t>
            </a:r>
            <a:r>
              <a:rPr lang="ru-RU" dirty="0" err="1"/>
              <a:t>дата-центра</a:t>
            </a:r>
            <a:r>
              <a:rPr lang="ru-RU" dirty="0"/>
              <a:t> выделяют часть технологических площадей для специальных клиентов, как правило, финансовых компаний, имеющих строгие внутренние нормы безопасности. В этом случае дата-центр предоставляет некую выделенную зону, обеспеченную каналами связи, электроснабжением, холодоснабжением и системами безопасности, а клиент сам создает свой дата-центр внутри этого пространства.</a:t>
            </a:r>
          </a:p>
          <a:p>
            <a:endParaRPr lang="ru-RU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Размещение традиционно на территории предприятия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ru-RU" dirty="0" smtClean="0"/>
              <a:t>Решения для создания серверов</a:t>
            </a:r>
          </a:p>
          <a:p>
            <a:r>
              <a:rPr lang="ru-RU" dirty="0" smtClean="0"/>
              <a:t>Кластер</a:t>
            </a:r>
            <a:r>
              <a:rPr lang="en-US" dirty="0" smtClean="0"/>
              <a:t> (</a:t>
            </a:r>
            <a:r>
              <a:rPr lang="ru-RU" dirty="0" err="1" smtClean="0"/>
              <a:t>узлы-процессора</a:t>
            </a:r>
            <a:r>
              <a:rPr lang="ru-RU" dirty="0" smtClean="0"/>
              <a:t> со своей памятью объединены высокоскоростной сетью через коммуникационное оборудование (гомогенные или гетерогенные)</a:t>
            </a:r>
            <a:r>
              <a:rPr lang="en-US" dirty="0" smtClean="0"/>
              <a:t>)</a:t>
            </a:r>
            <a:endParaRPr lang="ru-RU" dirty="0" smtClean="0"/>
          </a:p>
          <a:p>
            <a:r>
              <a:rPr lang="ru-RU" dirty="0" smtClean="0"/>
              <a:t>Распределенная система (</a:t>
            </a:r>
            <a:r>
              <a:rPr lang="en-US" dirty="0" smtClean="0"/>
              <a:t>Grid</a:t>
            </a:r>
            <a:r>
              <a:rPr lang="ru-RU" dirty="0" smtClean="0"/>
              <a:t>) (любые узлы соединены любыми сетевыми технологиями)</a:t>
            </a:r>
          </a:p>
          <a:p>
            <a:r>
              <a:rPr lang="ru-RU" dirty="0" smtClean="0">
                <a:solidFill>
                  <a:schemeClr val="bg1">
                    <a:lumMod val="50000"/>
                  </a:schemeClr>
                </a:solidFill>
              </a:rPr>
              <a:t>Суперкомпьютер (условно, процессора имеют общую память или доступ к памяти других процессоров используя внутренние соединения)</a:t>
            </a:r>
            <a:endParaRPr lang="ru-RU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78098"/>
          </a:xfrm>
        </p:spPr>
        <p:txBody>
          <a:bodyPr/>
          <a:lstStyle/>
          <a:p>
            <a:r>
              <a:rPr lang="ru-RU" dirty="0" smtClean="0"/>
              <a:t>Кластер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23528" y="980728"/>
            <a:ext cx="8568952" cy="5688632"/>
          </a:xfrm>
        </p:spPr>
        <p:txBody>
          <a:bodyPr>
            <a:normAutofit fontScale="77500" lnSpcReduction="20000"/>
          </a:bodyPr>
          <a:lstStyle/>
          <a:p>
            <a:r>
              <a:rPr lang="ru-RU" dirty="0">
                <a:solidFill>
                  <a:srgbClr val="FF0000"/>
                </a:solidFill>
              </a:rPr>
              <a:t>Вычислительный </a:t>
            </a:r>
            <a:r>
              <a:rPr lang="ru-RU" dirty="0" smtClean="0">
                <a:solidFill>
                  <a:srgbClr val="FF0000"/>
                </a:solidFill>
              </a:rPr>
              <a:t>кластер </a:t>
            </a:r>
            <a:r>
              <a:rPr lang="ru-RU" dirty="0" smtClean="0"/>
              <a:t>– это </a:t>
            </a:r>
            <a:r>
              <a:rPr lang="ru-RU" dirty="0"/>
              <a:t>совокупность вычислительных узлов, объединенных высокоскоростными каналами связи, представляющая с точки зрения пользователя единый </a:t>
            </a:r>
            <a:r>
              <a:rPr lang="ru-RU" dirty="0" smtClean="0"/>
              <a:t>вычислительный  (аппаратный) </a:t>
            </a:r>
            <a:r>
              <a:rPr lang="ru-RU" dirty="0"/>
              <a:t>ресурс. </a:t>
            </a:r>
            <a:endParaRPr lang="ru-RU" dirty="0" smtClean="0"/>
          </a:p>
          <a:p>
            <a:r>
              <a:rPr lang="ru-RU" dirty="0" smtClean="0"/>
              <a:t>По </a:t>
            </a:r>
            <a:r>
              <a:rPr lang="ru-RU" dirty="0"/>
              <a:t>типу архитектуры кластер относится к системам с распределенной памятью («память распределена по узлам»),при этом каждый узел кластера в отдельности представляет собой систему с общей (разделяемой) памятью. </a:t>
            </a:r>
          </a:p>
          <a:p>
            <a:r>
              <a:rPr lang="ru-RU" dirty="0"/>
              <a:t>И</a:t>
            </a:r>
            <a:r>
              <a:rPr lang="ru-RU" dirty="0" smtClean="0"/>
              <a:t>меет одну общую систему питания и охлаждения и управления. </a:t>
            </a:r>
          </a:p>
          <a:p>
            <a:r>
              <a:rPr lang="ru-RU" dirty="0"/>
              <a:t>Кластерные системы занимают достойное место в списке самых быстрых, при этом значительно выигрывая у суперкомпьютеров в цене. На июль 2008 года на 7 месте рейтинга TOP500 находится кластер SGI </a:t>
            </a:r>
            <a:r>
              <a:rPr lang="ru-RU" dirty="0" err="1"/>
              <a:t>Altix</a:t>
            </a:r>
            <a:r>
              <a:rPr lang="ru-RU" dirty="0"/>
              <a:t> ICE 8200 (</a:t>
            </a:r>
            <a:r>
              <a:rPr lang="ru-RU" dirty="0" err="1"/>
              <a:t>Chippewa</a:t>
            </a:r>
            <a:r>
              <a:rPr lang="ru-RU" dirty="0"/>
              <a:t> </a:t>
            </a:r>
            <a:r>
              <a:rPr lang="ru-RU" dirty="0" err="1"/>
              <a:t>Falls</a:t>
            </a:r>
            <a:r>
              <a:rPr lang="ru-RU" dirty="0"/>
              <a:t>, Висконсин, США).</a:t>
            </a:r>
          </a:p>
          <a:p>
            <a:endParaRPr lang="ru-RU" dirty="0" smtClean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Обычно различают следующие основные виды кластеров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 </a:t>
            </a:r>
            <a:r>
              <a:rPr lang="ru-RU" dirty="0" smtClean="0"/>
              <a:t>    </a:t>
            </a:r>
            <a:r>
              <a:rPr lang="ru-RU" dirty="0"/>
              <a:t>отказоустойчивые кластеры (</a:t>
            </a:r>
            <a:r>
              <a:rPr lang="en-US" dirty="0"/>
              <a:t>High</a:t>
            </a:r>
            <a:r>
              <a:rPr lang="ru-RU" dirty="0"/>
              <a:t>-</a:t>
            </a:r>
            <a:r>
              <a:rPr lang="en-US" dirty="0"/>
              <a:t>availability clusters</a:t>
            </a:r>
            <a:r>
              <a:rPr lang="ru-RU" dirty="0"/>
              <a:t>, </a:t>
            </a:r>
            <a:r>
              <a:rPr lang="en-US" dirty="0"/>
              <a:t>HA</a:t>
            </a:r>
            <a:r>
              <a:rPr lang="ru-RU" dirty="0"/>
              <a:t>, кластеры высокой доступности)</a:t>
            </a:r>
          </a:p>
          <a:p>
            <a:r>
              <a:rPr lang="ru-RU" dirty="0"/>
              <a:t>    кластеры с балансировкой нагрузки (</a:t>
            </a:r>
            <a:r>
              <a:rPr lang="en-US" dirty="0"/>
              <a:t>Load balancing clusters</a:t>
            </a:r>
            <a:r>
              <a:rPr lang="ru-RU" dirty="0"/>
              <a:t>)</a:t>
            </a:r>
          </a:p>
          <a:p>
            <a:r>
              <a:rPr lang="ru-RU" dirty="0"/>
              <a:t>    </a:t>
            </a:r>
            <a:r>
              <a:rPr lang="en-US" dirty="0" err="1"/>
              <a:t>вычислительные</a:t>
            </a:r>
            <a:r>
              <a:rPr lang="en-US" dirty="0"/>
              <a:t> </a:t>
            </a:r>
            <a:r>
              <a:rPr lang="en-US" dirty="0" err="1"/>
              <a:t>кластеры</a:t>
            </a:r>
            <a:r>
              <a:rPr lang="en-US" dirty="0"/>
              <a:t> (High performance computing clusters, HPC)</a:t>
            </a:r>
            <a:endParaRPr lang="ru-RU" dirty="0"/>
          </a:p>
          <a:p>
            <a:r>
              <a:rPr lang="en-US" dirty="0"/>
              <a:t>    </a:t>
            </a:r>
            <a:r>
              <a:rPr lang="en-US" dirty="0" err="1"/>
              <a:t>системы</a:t>
            </a:r>
            <a:r>
              <a:rPr lang="en-US" dirty="0"/>
              <a:t> </a:t>
            </a:r>
            <a:r>
              <a:rPr lang="en-US" dirty="0" err="1"/>
              <a:t>распределенных</a:t>
            </a:r>
            <a:r>
              <a:rPr lang="en-US" dirty="0"/>
              <a:t> </a:t>
            </a:r>
            <a:r>
              <a:rPr lang="en-US" dirty="0" err="1"/>
              <a:t>вычислений</a:t>
            </a:r>
            <a:endParaRPr lang="ru-RU" dirty="0"/>
          </a:p>
          <a:p>
            <a:endParaRPr lang="ru-RU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7544" y="188640"/>
            <a:ext cx="8229600" cy="706090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Кластеры высокой доступности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179512" y="980728"/>
            <a:ext cx="8784976" cy="5616624"/>
          </a:xfrm>
        </p:spPr>
        <p:txBody>
          <a:bodyPr>
            <a:normAutofit fontScale="55000" lnSpcReduction="20000"/>
          </a:bodyPr>
          <a:lstStyle/>
          <a:p>
            <a:r>
              <a:rPr lang="ru-RU" dirty="0"/>
              <a:t>Обозначаются аббревиатурой </a:t>
            </a:r>
            <a:r>
              <a:rPr lang="en-US" dirty="0"/>
              <a:t>HA</a:t>
            </a:r>
            <a:r>
              <a:rPr lang="ru-RU" dirty="0"/>
              <a:t> (англ. </a:t>
            </a:r>
            <a:r>
              <a:rPr lang="en-US" dirty="0"/>
              <a:t>High Availability</a:t>
            </a:r>
            <a:r>
              <a:rPr lang="ru-RU" dirty="0"/>
              <a:t> — высокая доступность). Создаются для обеспечения высокой доступности сервиса, предоставляемого кластером. Избыточное число узлов, входящих в кластер, гарантирует предоставление сервиса в случае отказа одного или нескольких серверов. Типичное число узлов — два, это минимальное количество, приводящее к повышению доступности. Создано множество программных решений для построения такого рода кластеров.</a:t>
            </a:r>
          </a:p>
          <a:p>
            <a:r>
              <a:rPr lang="ru-RU" dirty="0"/>
              <a:t> </a:t>
            </a:r>
            <a:r>
              <a:rPr lang="ru-RU" dirty="0" smtClean="0"/>
              <a:t>Отказоустойчивые </a:t>
            </a:r>
            <a:r>
              <a:rPr lang="ru-RU" dirty="0"/>
              <a:t>кластеры и системы разделяются на 3 основных типа:</a:t>
            </a:r>
          </a:p>
          <a:p>
            <a:r>
              <a:rPr lang="ru-RU" dirty="0"/>
              <a:t> </a:t>
            </a:r>
            <a:r>
              <a:rPr lang="ru-RU" dirty="0" smtClean="0">
                <a:solidFill>
                  <a:srgbClr val="FF0000"/>
                </a:solidFill>
              </a:rPr>
              <a:t>    </a:t>
            </a:r>
            <a:r>
              <a:rPr lang="ru-RU" dirty="0">
                <a:solidFill>
                  <a:srgbClr val="FF0000"/>
                </a:solidFill>
              </a:rPr>
              <a:t>с холодным резервом или активный/пассивный</a:t>
            </a:r>
            <a:r>
              <a:rPr lang="ru-RU" dirty="0"/>
              <a:t>. Активный узел выполняет запросы, а пассивный ждет его отказа и включается в работу, когда таковой произойдет. Пример — резервные сетевые соединения, в частности, Алгоритм связующего </a:t>
            </a:r>
            <a:r>
              <a:rPr lang="ru-RU" dirty="0" smtClean="0"/>
              <a:t>дерева (</a:t>
            </a:r>
            <a:r>
              <a:rPr lang="en-US" dirty="0" smtClean="0"/>
              <a:t>STA (spanning trees)</a:t>
            </a:r>
            <a:r>
              <a:rPr lang="ru-RU" dirty="0" smtClean="0"/>
              <a:t>). </a:t>
            </a:r>
            <a:r>
              <a:rPr lang="ru-RU" dirty="0"/>
              <a:t>Например, связка </a:t>
            </a:r>
            <a:r>
              <a:rPr lang="en-US" dirty="0"/>
              <a:t>DRBD</a:t>
            </a:r>
            <a:r>
              <a:rPr lang="ru-RU" dirty="0"/>
              <a:t> и </a:t>
            </a:r>
            <a:r>
              <a:rPr lang="en-US" dirty="0" err="1"/>
              <a:t>HeartBeat</a:t>
            </a:r>
            <a:r>
              <a:rPr lang="ru-RU" dirty="0"/>
              <a:t>/</a:t>
            </a:r>
            <a:r>
              <a:rPr lang="en-US" dirty="0" err="1"/>
              <a:t>Corosync</a:t>
            </a:r>
            <a:r>
              <a:rPr lang="ru-RU" dirty="0"/>
              <a:t>.</a:t>
            </a:r>
          </a:p>
          <a:p>
            <a:r>
              <a:rPr lang="ru-RU" dirty="0"/>
              <a:t>    </a:t>
            </a:r>
            <a:r>
              <a:rPr lang="ru-RU" dirty="0">
                <a:solidFill>
                  <a:srgbClr val="FF0000"/>
                </a:solidFill>
              </a:rPr>
              <a:t>с горячим резервом или активный/</a:t>
            </a:r>
            <a:r>
              <a:rPr lang="ru-RU" dirty="0" err="1">
                <a:solidFill>
                  <a:srgbClr val="FF0000"/>
                </a:solidFill>
              </a:rPr>
              <a:t>активный</a:t>
            </a:r>
            <a:r>
              <a:rPr lang="ru-RU" dirty="0"/>
              <a:t>. Все узлы выполняют запросы, в случае отказа одного нагрузка перераспределяется между оставшимися. </a:t>
            </a:r>
            <a:r>
              <a:rPr lang="ru-RU" dirty="0" smtClean="0"/>
              <a:t>То есть </a:t>
            </a:r>
            <a:r>
              <a:rPr lang="ru-RU" dirty="0"/>
              <a:t>кластер распределения нагрузки с поддержкой перераспределения запросов при отказе. Примеры — практически все кластерные технологии, например, </a:t>
            </a:r>
            <a:r>
              <a:rPr lang="en-US" dirty="0"/>
              <a:t>Microsoft Cluster Server</a:t>
            </a:r>
            <a:r>
              <a:rPr lang="ru-RU" dirty="0"/>
              <a:t>. </a:t>
            </a:r>
            <a:r>
              <a:rPr lang="en-US" dirty="0" err="1"/>
              <a:t>OpenSource</a:t>
            </a:r>
            <a:r>
              <a:rPr lang="ru-RU" dirty="0"/>
              <a:t> проект </a:t>
            </a:r>
            <a:r>
              <a:rPr lang="en-US" dirty="0" err="1"/>
              <a:t>OpenMosix</a:t>
            </a:r>
            <a:r>
              <a:rPr lang="ru-RU" dirty="0"/>
              <a:t>.</a:t>
            </a:r>
          </a:p>
          <a:p>
            <a:r>
              <a:rPr lang="ru-RU" dirty="0"/>
              <a:t>    </a:t>
            </a:r>
            <a:r>
              <a:rPr lang="ru-RU" dirty="0">
                <a:solidFill>
                  <a:srgbClr val="FF0000"/>
                </a:solidFill>
              </a:rPr>
              <a:t>с модульной избыточностью</a:t>
            </a:r>
            <a:r>
              <a:rPr lang="ru-RU" dirty="0"/>
              <a:t>. Применяется только в случае, когда простой системы совершенно недопустим. Все узлы одновременно выполняют один и тот же запрос (либо части его, но так, что результат достижим и при отказе любого узла), из результатов берется любой. Необходимо гарантировать, что результаты разных узлов всегда будут одинаковы (либо различия гарантированно не повлияют на дальнейшую работу). Примеры — </a:t>
            </a:r>
            <a:r>
              <a:rPr lang="en-US" dirty="0"/>
              <a:t>RAID</a:t>
            </a:r>
            <a:r>
              <a:rPr lang="ru-RU" dirty="0"/>
              <a:t> и </a:t>
            </a:r>
            <a:r>
              <a:rPr lang="en-US" dirty="0"/>
              <a:t>Triple modular redundancy</a:t>
            </a:r>
            <a:r>
              <a:rPr lang="ru-RU" dirty="0"/>
              <a:t>.</a:t>
            </a:r>
          </a:p>
          <a:p>
            <a:endParaRPr lang="ru-RU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Кластеры распределения нагрузки (</a:t>
            </a:r>
            <a:r>
              <a:rPr lang="en-US" dirty="0" smtClean="0"/>
              <a:t>Network Load Balancing</a:t>
            </a:r>
            <a:r>
              <a:rPr lang="ru-RU" dirty="0" smtClean="0"/>
              <a:t>, </a:t>
            </a:r>
            <a:r>
              <a:rPr lang="en-US" dirty="0" smtClean="0"/>
              <a:t>NLB</a:t>
            </a:r>
            <a:r>
              <a:rPr lang="ru-RU" dirty="0" smtClean="0"/>
              <a:t>)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ru-RU" dirty="0"/>
              <a:t> </a:t>
            </a:r>
          </a:p>
          <a:p>
            <a:r>
              <a:rPr lang="ru-RU" dirty="0"/>
              <a:t>Принцип их действия строится на распределении запросов через один или несколько входных узлов, которые </a:t>
            </a:r>
            <a:r>
              <a:rPr lang="ru-RU" dirty="0" err="1"/>
              <a:t>перенаправляют</a:t>
            </a:r>
            <a:r>
              <a:rPr lang="ru-RU" dirty="0"/>
              <a:t> их на обработку в остальные, вычислительные узлы. Первоначальная цель такого кластера — производительность, однако, в них часто используются также и методы, повышающие надёжность. Подобные конструкции называются серверными фермами. Программное обеспечение (ПО) может быть как коммерческим (</a:t>
            </a:r>
            <a:r>
              <a:rPr lang="en-US" dirty="0"/>
              <a:t>OpenVMS</a:t>
            </a:r>
            <a:r>
              <a:rPr lang="ru-RU" dirty="0"/>
              <a:t>, </a:t>
            </a:r>
            <a:r>
              <a:rPr lang="en-US" dirty="0"/>
              <a:t>MOSIX</a:t>
            </a:r>
            <a:r>
              <a:rPr lang="ru-RU" dirty="0"/>
              <a:t>, </a:t>
            </a:r>
            <a:r>
              <a:rPr lang="en-US" dirty="0"/>
              <a:t>Platform LSF HPC</a:t>
            </a:r>
            <a:r>
              <a:rPr lang="ru-RU" dirty="0"/>
              <a:t>, </a:t>
            </a:r>
            <a:r>
              <a:rPr lang="en-US" dirty="0"/>
              <a:t>Solaris Cluster</a:t>
            </a:r>
            <a:r>
              <a:rPr lang="ru-RU" dirty="0"/>
              <a:t>, </a:t>
            </a:r>
            <a:r>
              <a:rPr lang="en-US" dirty="0"/>
              <a:t>Moab Cluster Suite</a:t>
            </a:r>
            <a:r>
              <a:rPr lang="ru-RU" dirty="0"/>
              <a:t>, </a:t>
            </a:r>
            <a:r>
              <a:rPr lang="en-US" dirty="0"/>
              <a:t>Maui Cluster Scheduler</a:t>
            </a:r>
            <a:r>
              <a:rPr lang="ru-RU" dirty="0"/>
              <a:t>), так и бесплатным (</a:t>
            </a:r>
            <a:r>
              <a:rPr lang="en-US" dirty="0" err="1"/>
              <a:t>OpenMosix</a:t>
            </a:r>
            <a:r>
              <a:rPr lang="ru-RU" dirty="0"/>
              <a:t>, </a:t>
            </a:r>
            <a:r>
              <a:rPr lang="en-US" dirty="0"/>
              <a:t>Sun Grid Engine</a:t>
            </a:r>
            <a:r>
              <a:rPr lang="ru-RU" dirty="0"/>
              <a:t>, </a:t>
            </a:r>
            <a:r>
              <a:rPr lang="en-US" dirty="0"/>
              <a:t>Linux Virtual Server</a:t>
            </a:r>
            <a:r>
              <a:rPr lang="ru-RU" dirty="0"/>
              <a:t>).</a:t>
            </a:r>
          </a:p>
          <a:p>
            <a:endParaRPr lang="ru-RU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706090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Вычислительные</a:t>
            </a:r>
            <a:r>
              <a:rPr lang="en-US" dirty="0"/>
              <a:t> </a:t>
            </a:r>
            <a:r>
              <a:rPr lang="en-US" dirty="0" err="1" smtClean="0"/>
              <a:t>кластеры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179512" y="692696"/>
            <a:ext cx="8964488" cy="6165304"/>
          </a:xfrm>
        </p:spPr>
        <p:txBody>
          <a:bodyPr>
            <a:normAutofit fontScale="62500" lnSpcReduction="20000"/>
          </a:bodyPr>
          <a:lstStyle/>
          <a:p>
            <a:r>
              <a:rPr lang="ru-RU" dirty="0"/>
              <a:t>Кластеры используются в вычислительных целях, в частности в научных исследованиях. </a:t>
            </a:r>
            <a:endParaRPr lang="en-US" dirty="0" smtClean="0"/>
          </a:p>
          <a:p>
            <a:r>
              <a:rPr lang="ru-RU" dirty="0" smtClean="0"/>
              <a:t>Для </a:t>
            </a:r>
            <a:r>
              <a:rPr lang="ru-RU" dirty="0"/>
              <a:t>вычислительных кластеров существенными показателями являются высокая производительность процессора в операциях над числами с плавающей точкой (</a:t>
            </a:r>
            <a:r>
              <a:rPr lang="en-US" dirty="0"/>
              <a:t>flops</a:t>
            </a:r>
            <a:r>
              <a:rPr lang="ru-RU" dirty="0"/>
              <a:t>) и низкая латентность </a:t>
            </a:r>
            <a:r>
              <a:rPr lang="en-US" dirty="0" smtClean="0"/>
              <a:t> (</a:t>
            </a:r>
            <a:r>
              <a:rPr lang="ru-RU" dirty="0" smtClean="0"/>
              <a:t>задержка реакции</a:t>
            </a:r>
            <a:r>
              <a:rPr lang="en-US" dirty="0" smtClean="0"/>
              <a:t>) </a:t>
            </a:r>
            <a:r>
              <a:rPr lang="ru-RU" dirty="0" smtClean="0"/>
              <a:t>объединяющей </a:t>
            </a:r>
            <a:r>
              <a:rPr lang="ru-RU" dirty="0"/>
              <a:t>сети, и менее существенными — скорость операций ввода-вывода, которая в большей степени важна для баз данных и </a:t>
            </a:r>
            <a:r>
              <a:rPr lang="en-US" dirty="0"/>
              <a:t>web</a:t>
            </a:r>
            <a:r>
              <a:rPr lang="ru-RU" dirty="0"/>
              <a:t>-сервисов. </a:t>
            </a:r>
            <a:endParaRPr lang="ru-RU" dirty="0" smtClean="0"/>
          </a:p>
          <a:p>
            <a:r>
              <a:rPr lang="ru-RU" dirty="0" smtClean="0"/>
              <a:t>Вычислительные </a:t>
            </a:r>
            <a:r>
              <a:rPr lang="ru-RU" dirty="0"/>
              <a:t>кластеры позволяют уменьшить время расчетов, по сравнению с одиночным компьютером, разбивая задание на параллельно выполняющиеся ветки, которые обмениваются данными по связывающей сети. </a:t>
            </a:r>
            <a:endParaRPr lang="ru-RU" dirty="0" smtClean="0"/>
          </a:p>
          <a:p>
            <a:r>
              <a:rPr lang="ru-RU" dirty="0" smtClean="0"/>
              <a:t>Одна </a:t>
            </a:r>
            <a:r>
              <a:rPr lang="ru-RU" dirty="0"/>
              <a:t>из типичных конфигураций — набор компьютеров, собранных из общедоступных компонентов, с установленной на них операционной системой </a:t>
            </a:r>
            <a:r>
              <a:rPr lang="en-US" dirty="0"/>
              <a:t>Linux</a:t>
            </a:r>
            <a:r>
              <a:rPr lang="ru-RU" dirty="0"/>
              <a:t>, и связанных сетью </a:t>
            </a:r>
            <a:r>
              <a:rPr lang="en-US" dirty="0"/>
              <a:t>Ethernet</a:t>
            </a:r>
            <a:r>
              <a:rPr lang="ru-RU" dirty="0"/>
              <a:t>, </a:t>
            </a:r>
            <a:r>
              <a:rPr lang="en-US" dirty="0" err="1"/>
              <a:t>Myrinet</a:t>
            </a:r>
            <a:r>
              <a:rPr lang="ru-RU" dirty="0"/>
              <a:t>, </a:t>
            </a:r>
            <a:r>
              <a:rPr lang="en-US" dirty="0" err="1"/>
              <a:t>InfiniBand</a:t>
            </a:r>
            <a:r>
              <a:rPr lang="ru-RU" dirty="0"/>
              <a:t> или другими относительно недорогими сетями. Такую систему принято называть кластером </a:t>
            </a:r>
            <a:r>
              <a:rPr lang="en-US" dirty="0"/>
              <a:t>Beowulf</a:t>
            </a:r>
            <a:r>
              <a:rPr lang="ru-RU" dirty="0"/>
              <a:t>. </a:t>
            </a:r>
            <a:endParaRPr lang="ru-RU" dirty="0" smtClean="0"/>
          </a:p>
          <a:p>
            <a:r>
              <a:rPr lang="ru-RU" dirty="0" smtClean="0"/>
              <a:t>Специально </a:t>
            </a:r>
            <a:r>
              <a:rPr lang="ru-RU" dirty="0"/>
              <a:t>выделяют высокопроизводительные кластеры (Обозначаются англ. аббревиатурой </a:t>
            </a:r>
            <a:r>
              <a:rPr lang="en-US" dirty="0"/>
              <a:t>HPC Cluster</a:t>
            </a:r>
            <a:r>
              <a:rPr lang="ru-RU" dirty="0"/>
              <a:t> — </a:t>
            </a:r>
            <a:r>
              <a:rPr lang="en-US" dirty="0"/>
              <a:t>High</a:t>
            </a:r>
            <a:r>
              <a:rPr lang="ru-RU" dirty="0"/>
              <a:t>-</a:t>
            </a:r>
            <a:r>
              <a:rPr lang="en-US" dirty="0"/>
              <a:t>performance computing cluster</a:t>
            </a:r>
            <a:r>
              <a:rPr lang="ru-RU" dirty="0"/>
              <a:t>). Список самых мощных высокопроизводительных компьютеров (также может обозначаться англ. аббревиатурой </a:t>
            </a:r>
            <a:r>
              <a:rPr lang="en-US" dirty="0"/>
              <a:t>HPC</a:t>
            </a:r>
            <a:r>
              <a:rPr lang="ru-RU" dirty="0"/>
              <a:t>) можно найти в мировом рейтинге </a:t>
            </a:r>
            <a:r>
              <a:rPr lang="en-US" dirty="0"/>
              <a:t>TOP</a:t>
            </a:r>
            <a:r>
              <a:rPr lang="ru-RU" dirty="0"/>
              <a:t>500. </a:t>
            </a:r>
            <a:r>
              <a:rPr lang="en-US" dirty="0"/>
              <a:t>В </a:t>
            </a:r>
            <a:r>
              <a:rPr lang="en-US" dirty="0" err="1"/>
              <a:t>России</a:t>
            </a:r>
            <a:r>
              <a:rPr lang="en-US" dirty="0"/>
              <a:t> </a:t>
            </a:r>
            <a:r>
              <a:rPr lang="en-US" dirty="0" err="1"/>
              <a:t>ведется</a:t>
            </a:r>
            <a:r>
              <a:rPr lang="en-US" dirty="0"/>
              <a:t> </a:t>
            </a:r>
            <a:r>
              <a:rPr lang="en-US" dirty="0" err="1"/>
              <a:t>рейтинг</a:t>
            </a:r>
            <a:r>
              <a:rPr lang="en-US" dirty="0"/>
              <a:t> </a:t>
            </a:r>
            <a:r>
              <a:rPr lang="en-US" dirty="0" err="1"/>
              <a:t>самых</a:t>
            </a:r>
            <a:r>
              <a:rPr lang="en-US" dirty="0"/>
              <a:t> </a:t>
            </a:r>
            <a:r>
              <a:rPr lang="en-US" dirty="0" err="1"/>
              <a:t>мощных</a:t>
            </a:r>
            <a:r>
              <a:rPr lang="en-US" dirty="0"/>
              <a:t> </a:t>
            </a:r>
            <a:r>
              <a:rPr lang="en-US" dirty="0" err="1"/>
              <a:t>компьютеров</a:t>
            </a:r>
            <a:r>
              <a:rPr lang="en-US" dirty="0"/>
              <a:t> СНГ.</a:t>
            </a:r>
            <a:endParaRPr lang="ru-RU" dirty="0"/>
          </a:p>
          <a:p>
            <a:endParaRPr lang="ru-RU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ru-RU" dirty="0"/>
              <a:t>Обычно кластер имеет как минимум одну головную </a:t>
            </a:r>
            <a:r>
              <a:rPr lang="ru-RU" dirty="0" err="1"/>
              <a:t>ноду</a:t>
            </a:r>
            <a:r>
              <a:rPr lang="ru-RU" dirty="0"/>
              <a:t> (</a:t>
            </a:r>
            <a:r>
              <a:rPr lang="en-US" dirty="0"/>
              <a:t>head node</a:t>
            </a:r>
            <a:r>
              <a:rPr lang="ru-RU" dirty="0"/>
              <a:t>) и отдельные узлы для файловой системы. Собственно каждый узел (</a:t>
            </a:r>
            <a:r>
              <a:rPr lang="en-US" dirty="0"/>
              <a:t>computation node</a:t>
            </a:r>
            <a:r>
              <a:rPr lang="ru-RU" dirty="0"/>
              <a:t>, </a:t>
            </a:r>
            <a:r>
              <a:rPr lang="ru-RU" dirty="0" err="1"/>
              <a:t>нода</a:t>
            </a:r>
            <a:r>
              <a:rPr lang="ru-RU" dirty="0"/>
              <a:t>) внутри может быть небольшой </a:t>
            </a:r>
            <a:r>
              <a:rPr lang="en-US" dirty="0"/>
              <a:t>SMP</a:t>
            </a:r>
            <a:r>
              <a:rPr lang="ru-RU" dirty="0"/>
              <a:t> или </a:t>
            </a:r>
            <a:r>
              <a:rPr lang="en-US" dirty="0"/>
              <a:t>NUMA</a:t>
            </a:r>
            <a:r>
              <a:rPr lang="ru-RU" dirty="0"/>
              <a:t> системой. В этом нет ничего страшного, практически так стоятся все современные суперкомпьютеры, и есть тенденция к увеличению количества процессоров в одной </a:t>
            </a:r>
            <a:r>
              <a:rPr lang="ru-RU" dirty="0" err="1"/>
              <a:t>ноде</a:t>
            </a:r>
            <a:r>
              <a:rPr lang="ru-RU" dirty="0"/>
              <a:t>. Между собой </a:t>
            </a:r>
            <a:r>
              <a:rPr lang="ru-RU" dirty="0" err="1"/>
              <a:t>ноды</a:t>
            </a:r>
            <a:r>
              <a:rPr lang="ru-RU" dirty="0"/>
              <a:t> связаны сетью, применяется как </a:t>
            </a:r>
            <a:r>
              <a:rPr lang="en-US" dirty="0"/>
              <a:t>Gigabit Ethernet</a:t>
            </a:r>
            <a:r>
              <a:rPr lang="ru-RU" dirty="0"/>
              <a:t> (</a:t>
            </a:r>
            <a:r>
              <a:rPr lang="en-US" dirty="0" err="1"/>
              <a:t>GigE</a:t>
            </a:r>
            <a:r>
              <a:rPr lang="ru-RU" dirty="0"/>
              <a:t>) или более быстрые сети </a:t>
            </a:r>
            <a:r>
              <a:rPr lang="en-US" dirty="0" err="1"/>
              <a:t>Infiniband</a:t>
            </a:r>
            <a:r>
              <a:rPr lang="ru-RU" dirty="0"/>
              <a:t> (</a:t>
            </a:r>
            <a:r>
              <a:rPr lang="en-US" dirty="0" err="1"/>
              <a:t>Mellanox</a:t>
            </a:r>
            <a:r>
              <a:rPr lang="ru-RU" dirty="0"/>
              <a:t>, </a:t>
            </a:r>
            <a:r>
              <a:rPr lang="en-US" dirty="0" err="1"/>
              <a:t>QLogic</a:t>
            </a:r>
            <a:r>
              <a:rPr lang="ru-RU" dirty="0"/>
              <a:t>), </a:t>
            </a:r>
            <a:r>
              <a:rPr lang="en-US" dirty="0" err="1"/>
              <a:t>Myrinet</a:t>
            </a:r>
            <a:r>
              <a:rPr lang="ru-RU" dirty="0"/>
              <a:t> или другие </a:t>
            </a:r>
            <a:r>
              <a:rPr lang="ru-RU" dirty="0" err="1"/>
              <a:t>пропиетарные</a:t>
            </a:r>
            <a:r>
              <a:rPr lang="ru-RU" dirty="0"/>
              <a:t> </a:t>
            </a:r>
            <a:r>
              <a:rPr lang="ru-RU" dirty="0" err="1"/>
              <a:t>интерконнекты</a:t>
            </a:r>
            <a:r>
              <a:rPr lang="ru-RU" dirty="0"/>
              <a:t> и сети. Основные два условия к ПО кластера — обеспечить общий диск между узлами (</a:t>
            </a:r>
            <a:r>
              <a:rPr lang="en-US" dirty="0"/>
              <a:t>shared space</a:t>
            </a:r>
            <a:r>
              <a:rPr lang="ru-RU" dirty="0"/>
              <a:t>) и службу удаленного запуска приложений (это может быть </a:t>
            </a:r>
            <a:r>
              <a:rPr lang="en-US" dirty="0"/>
              <a:t>telnet</a:t>
            </a:r>
            <a:r>
              <a:rPr lang="ru-RU" dirty="0"/>
              <a:t>, </a:t>
            </a:r>
            <a:r>
              <a:rPr lang="en-US" dirty="0" err="1"/>
              <a:t>ssh</a:t>
            </a:r>
            <a:r>
              <a:rPr lang="ru-RU" dirty="0"/>
              <a:t>, </a:t>
            </a:r>
            <a:r>
              <a:rPr lang="en-US" dirty="0" err="1"/>
              <a:t>rshell</a:t>
            </a:r>
            <a:r>
              <a:rPr lang="ru-RU" dirty="0"/>
              <a:t> и </a:t>
            </a:r>
            <a:r>
              <a:rPr lang="ru-RU" dirty="0" err="1"/>
              <a:t>т.п</a:t>
            </a:r>
            <a:r>
              <a:rPr lang="ru-RU" dirty="0"/>
              <a:t>). От размера кластера главным образом зависит то, каким будет топология его сети. Небольшие по размеру кластера могут строиться на одном-двух </a:t>
            </a:r>
            <a:r>
              <a:rPr lang="ru-RU" dirty="0" err="1"/>
              <a:t>свичах</a:t>
            </a:r>
            <a:r>
              <a:rPr lang="ru-RU" dirty="0"/>
              <a:t>, а для связывания больших кластеров </a:t>
            </a:r>
            <a:r>
              <a:rPr lang="ru-RU" dirty="0" err="1"/>
              <a:t>свичи</a:t>
            </a:r>
            <a:r>
              <a:rPr lang="ru-RU" dirty="0"/>
              <a:t> объединяются в несколько уровней.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DaaS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ru-RU" dirty="0"/>
              <a:t>Переводится как «рабочий стол как услуга». </a:t>
            </a:r>
            <a:r>
              <a:rPr lang="ru-RU" dirty="0" smtClean="0"/>
              <a:t>Здесь </a:t>
            </a:r>
            <a:r>
              <a:rPr lang="ru-RU" dirty="0"/>
              <a:t>сервисом является </a:t>
            </a:r>
            <a:r>
              <a:rPr lang="ru-RU" dirty="0" smtClean="0"/>
              <a:t>рабочее </a:t>
            </a:r>
            <a:r>
              <a:rPr lang="ru-RU" dirty="0"/>
              <a:t>место, которое готово к использованию и снабжено всеми необходимыми средствами. </a:t>
            </a:r>
          </a:p>
          <a:p>
            <a:endParaRPr lang="ru-RU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579296" cy="1930226"/>
          </a:xfrm>
        </p:spPr>
        <p:txBody>
          <a:bodyPr>
            <a:normAutofit fontScale="90000"/>
          </a:bodyPr>
          <a:lstStyle/>
          <a:p>
            <a:r>
              <a:rPr lang="ru-RU" sz="2700" dirty="0"/>
              <a:t>В случае объединения двух стоек, можно воспользоваться одним из портов </a:t>
            </a:r>
            <a:r>
              <a:rPr lang="ru-RU" sz="2700" dirty="0" err="1"/>
              <a:t>свича</a:t>
            </a:r>
            <a:r>
              <a:rPr lang="ru-RU" sz="2700" dirty="0"/>
              <a:t> для создания связи </a:t>
            </a:r>
            <a:r>
              <a:rPr lang="ru-RU" sz="2700" dirty="0" err="1"/>
              <a:t>свич-свич</a:t>
            </a:r>
            <a:r>
              <a:rPr lang="ru-RU" sz="2700" dirty="0" smtClean="0"/>
              <a:t>.</a:t>
            </a:r>
            <a:r>
              <a:rPr lang="en-US" sz="2700" dirty="0" smtClean="0"/>
              <a:t> </a:t>
            </a:r>
            <a:r>
              <a:rPr lang="ru-RU" sz="2700" dirty="0"/>
              <a:t>При таком варианте обмен между стойками проходит через </a:t>
            </a:r>
            <a:r>
              <a:rPr lang="ru-RU" sz="2700" dirty="0" smtClean="0"/>
              <a:t>одну </a:t>
            </a:r>
            <a:r>
              <a:rPr lang="ru-RU" sz="2700" dirty="0"/>
              <a:t>пару портов, что может приводить к замедлению коммуникаций, особенно коллективных</a:t>
            </a:r>
            <a:r>
              <a:rPr lang="ru-RU" sz="2700" dirty="0" smtClean="0"/>
              <a:t>.</a:t>
            </a:r>
            <a:endParaRPr lang="ru-RU" sz="2700" dirty="0"/>
          </a:p>
        </p:txBody>
      </p:sp>
      <p:pic>
        <p:nvPicPr>
          <p:cNvPr id="4" name="Рисунок 3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5576" y="2276872"/>
            <a:ext cx="7560840" cy="40324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dirty="0"/>
              <a:t>Дальнейший рост сложности сети приводит к многоуровневым схемам построения </a:t>
            </a:r>
            <a:r>
              <a:rPr lang="ru-RU" sz="3200" dirty="0" err="1"/>
              <a:t>свичей</a:t>
            </a:r>
            <a:endParaRPr lang="ru-RU" sz="3200" dirty="0"/>
          </a:p>
        </p:txBody>
      </p:sp>
      <p:pic>
        <p:nvPicPr>
          <p:cNvPr id="4" name="Рисунок 3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27584" y="1700808"/>
            <a:ext cx="7632848" cy="41764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692696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Пример работы с кластером (</a:t>
            </a:r>
            <a:r>
              <a:rPr lang="en-US" dirty="0" smtClean="0"/>
              <a:t>Linux</a:t>
            </a:r>
            <a:r>
              <a:rPr lang="ru-RU" dirty="0" smtClean="0"/>
              <a:t>)</a:t>
            </a:r>
            <a:endParaRPr lang="ru-RU" dirty="0"/>
          </a:p>
        </p:txBody>
      </p:sp>
      <p:pic>
        <p:nvPicPr>
          <p:cNvPr id="6553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620688"/>
            <a:ext cx="4250466" cy="6237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5539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804843" y="600322"/>
            <a:ext cx="4339157" cy="62576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56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65324" y="260648"/>
            <a:ext cx="8778676" cy="62065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58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25339" y="1052736"/>
            <a:ext cx="7918661" cy="56166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4082"/>
          </a:xfrm>
        </p:spPr>
        <p:txBody>
          <a:bodyPr>
            <a:normAutofit fontScale="90000"/>
          </a:bodyPr>
          <a:lstStyle/>
          <a:p>
            <a:r>
              <a:rPr lang="ru-RU" dirty="0" err="1" smtClean="0"/>
              <a:t>Супер-компьютер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95536" y="1268760"/>
            <a:ext cx="8424936" cy="5328592"/>
          </a:xfrm>
        </p:spPr>
        <p:txBody>
          <a:bodyPr>
            <a:normAutofit fontScale="62500" lnSpcReduction="20000"/>
          </a:bodyPr>
          <a:lstStyle/>
          <a:p>
            <a:r>
              <a:rPr lang="ru-RU" dirty="0" err="1"/>
              <a:t>Суперкомпью́тер</a:t>
            </a:r>
            <a:r>
              <a:rPr lang="ru-RU" dirty="0"/>
              <a:t> (англ. </a:t>
            </a:r>
            <a:r>
              <a:rPr lang="en-US" dirty="0"/>
              <a:t>Supercomputer</a:t>
            </a:r>
            <a:r>
              <a:rPr lang="ru-RU" dirty="0"/>
              <a:t>, </a:t>
            </a:r>
            <a:r>
              <a:rPr lang="ru-RU" dirty="0" err="1"/>
              <a:t>СверхЭВМ</a:t>
            </a:r>
            <a:r>
              <a:rPr lang="ru-RU" dirty="0"/>
              <a:t>, СуперЭВМ, </a:t>
            </a:r>
            <a:r>
              <a:rPr lang="ru-RU" dirty="0" err="1"/>
              <a:t>сверхвычисли́тель</a:t>
            </a:r>
            <a:r>
              <a:rPr lang="ru-RU" dirty="0"/>
              <a:t>) — специализированная вычислительная машина, значительно превосходящая по своим техническим параметрам и скорости вычислений большинство существующих в мире компьютеров.</a:t>
            </a:r>
          </a:p>
          <a:p>
            <a:r>
              <a:rPr lang="ru-RU" dirty="0" smtClean="0"/>
              <a:t>Определение очень нечеткое и общее, потому порой вызывает разные шутки, по типу любой компьютер весящий больше тонны. </a:t>
            </a:r>
          </a:p>
          <a:p>
            <a:r>
              <a:rPr lang="ru-RU" dirty="0"/>
              <a:t>Начиная с 1993, суперкомпьютеры ранжируют в списке Top500. Список составляется на основе теста LINPACK по решению системы линейных алгебраических уравнений, являющейся общей задачей для численного моделирования.</a:t>
            </a:r>
          </a:p>
          <a:p>
            <a:r>
              <a:rPr lang="ru-RU" dirty="0"/>
              <a:t> </a:t>
            </a:r>
          </a:p>
          <a:p>
            <a:r>
              <a:rPr lang="ru-RU" dirty="0"/>
              <a:t>Самым мощным суперкомпьютером в 2016 году по этому списку стал </a:t>
            </a:r>
            <a:r>
              <a:rPr lang="ru-RU" dirty="0" err="1"/>
              <a:t>Sunway</a:t>
            </a:r>
            <a:r>
              <a:rPr lang="ru-RU" dirty="0"/>
              <a:t> </a:t>
            </a:r>
            <a:r>
              <a:rPr lang="ru-RU" dirty="0" err="1"/>
              <a:t>TaihuLight</a:t>
            </a:r>
            <a:r>
              <a:rPr lang="ru-RU" dirty="0"/>
              <a:t>, работающий в национальном суперкомпьютерном центре Китая. Скорость вычислений, производимых им, составляет 93 </a:t>
            </a:r>
            <a:r>
              <a:rPr lang="ru-RU" dirty="0" err="1"/>
              <a:t>петафлопс</a:t>
            </a:r>
            <a:r>
              <a:rPr lang="ru-RU" dirty="0"/>
              <a:t> (10 в 15 степени вычислительных операций с плавающей запятой в секунду). По этому показателю он в два раза быстрее и в три раза эффективнее предыдущего рекордсмена — Tianhe-2, также разработанного в Китае и возглавлявшему список с 2013 года.</a:t>
            </a:r>
          </a:p>
          <a:p>
            <a:endParaRPr lang="ru-RU" dirty="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Архитектуры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457200" y="1600201"/>
            <a:ext cx="5410944" cy="2404864"/>
          </a:xfrm>
        </p:spPr>
        <p:txBody>
          <a:bodyPr>
            <a:normAutofit fontScale="85000" lnSpcReduction="20000"/>
          </a:bodyPr>
          <a:lstStyle/>
          <a:p>
            <a:pPr>
              <a:buNone/>
            </a:pPr>
            <a:r>
              <a:rPr lang="ru-RU" dirty="0"/>
              <a:t>Все процессоры имеют равноправный доступ к памяти. Память равноудалена от всех процессоров. Это так называемые </a:t>
            </a:r>
            <a:r>
              <a:rPr lang="en-US" dirty="0"/>
              <a:t>SMP</a:t>
            </a:r>
            <a:r>
              <a:rPr lang="ru-RU" dirty="0"/>
              <a:t> (</a:t>
            </a:r>
            <a:r>
              <a:rPr lang="en-US" dirty="0"/>
              <a:t>Symmetric Multi</a:t>
            </a:r>
            <a:r>
              <a:rPr lang="ru-RU" dirty="0"/>
              <a:t>-</a:t>
            </a:r>
            <a:r>
              <a:rPr lang="en-US" dirty="0"/>
              <a:t>Processing</a:t>
            </a:r>
            <a:r>
              <a:rPr lang="ru-RU" dirty="0"/>
              <a:t>), симметричные процессорные системы.</a:t>
            </a:r>
          </a:p>
          <a:p>
            <a:endParaRPr lang="ru-RU" dirty="0"/>
          </a:p>
        </p:txBody>
      </p:sp>
      <p:pic>
        <p:nvPicPr>
          <p:cNvPr id="5" name="Рисунок 4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012160" y="1844824"/>
            <a:ext cx="2736304" cy="17281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8609" name="Rectangle 1"/>
          <p:cNvSpPr>
            <a:spLocks noChangeArrowheads="1"/>
          </p:cNvSpPr>
          <p:nvPr/>
        </p:nvSpPr>
        <p:spPr bwMode="auto">
          <a:xfrm>
            <a:off x="539552" y="4344289"/>
            <a:ext cx="5112568" cy="19389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Calibri" pitchFamily="34" charset="0"/>
                <a:cs typeface="Times New Roman" pitchFamily="18" charset="0"/>
              </a:rPr>
              <a:t>Каждый процессор имеет свою локальную память и более затратный доступ к памяти других процессоров. Это </a:t>
            </a: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Calibri" pitchFamily="34" charset="0"/>
                <a:cs typeface="Times New Roman" pitchFamily="18" charset="0"/>
              </a:rPr>
              <a:t>NUMA</a:t>
            </a:r>
            <a:r>
              <a:rPr kumimoji="0" 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Calibri" pitchFamily="34" charset="0"/>
                <a:cs typeface="Times New Roman" pitchFamily="18" charset="0"/>
              </a:rPr>
              <a:t> системы, или системы с неодинаковым доступом к памяти.</a:t>
            </a:r>
            <a:endParaRPr kumimoji="0" lang="ru-RU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pic>
        <p:nvPicPr>
          <p:cNvPr id="7" name="Рисунок 6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084168" y="4149080"/>
            <a:ext cx="2664296" cy="19442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512" y="116632"/>
            <a:ext cx="8784976" cy="2406898"/>
          </a:xfrm>
        </p:spPr>
        <p:txBody>
          <a:bodyPr>
            <a:no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NUMA </a:t>
            </a:r>
            <a:r>
              <a:rPr lang="ru-RU" sz="2400" dirty="0">
                <a:solidFill>
                  <a:srgbClr val="FF0000"/>
                </a:solidFill>
              </a:rPr>
              <a:t>(</a:t>
            </a:r>
            <a:r>
              <a:rPr lang="en-US" sz="2400" dirty="0">
                <a:solidFill>
                  <a:srgbClr val="FF0000"/>
                </a:solidFill>
              </a:rPr>
              <a:t>Non</a:t>
            </a:r>
            <a:r>
              <a:rPr lang="ru-RU" sz="2400" dirty="0">
                <a:solidFill>
                  <a:srgbClr val="FF0000"/>
                </a:solidFill>
              </a:rPr>
              <a:t>-</a:t>
            </a:r>
            <a:r>
              <a:rPr lang="en-US" sz="2400" dirty="0">
                <a:solidFill>
                  <a:srgbClr val="FF0000"/>
                </a:solidFill>
              </a:rPr>
              <a:t>Uniform Memory Access</a:t>
            </a:r>
            <a:r>
              <a:rPr lang="ru-RU" sz="2400" dirty="0">
                <a:solidFill>
                  <a:srgbClr val="FF0000"/>
                </a:solidFill>
              </a:rPr>
              <a:t> </a:t>
            </a:r>
            <a:r>
              <a:rPr lang="ru-RU" sz="2400" dirty="0"/>
              <a:t>— «неравномерный доступ к памяти» или </a:t>
            </a:r>
            <a:r>
              <a:rPr lang="en-US" sz="2400" dirty="0"/>
              <a:t>Non</a:t>
            </a:r>
            <a:r>
              <a:rPr lang="ru-RU" sz="2400" dirty="0"/>
              <a:t>-</a:t>
            </a:r>
            <a:r>
              <a:rPr lang="en-US" sz="2400" dirty="0"/>
              <a:t>Uniform Memory Architecture</a:t>
            </a:r>
            <a:r>
              <a:rPr lang="ru-RU" sz="2400" dirty="0"/>
              <a:t> — «Архитектура с неравномерной памятью») — схема реализации компьютерной памяти, используемая в мультипроцессорных системах, когда время доступа к памяти определяется её расположением по отношению к процессору</a:t>
            </a:r>
            <a:r>
              <a:rPr lang="ru-RU" sz="2400" dirty="0" smtClean="0"/>
              <a:t>.</a:t>
            </a:r>
            <a:endParaRPr lang="ru-RU" sz="2400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95536" y="2996952"/>
            <a:ext cx="8748464" cy="4077072"/>
          </a:xfrm>
        </p:spPr>
        <p:txBody>
          <a:bodyPr>
            <a:normAutofit fontScale="77500" lnSpcReduction="20000"/>
          </a:bodyPr>
          <a:lstStyle/>
          <a:p>
            <a:r>
              <a:rPr lang="ru-RU" dirty="0"/>
              <a:t>В </a:t>
            </a:r>
            <a:r>
              <a:rPr lang="en-US" dirty="0"/>
              <a:t>NUMA c</a:t>
            </a:r>
            <a:r>
              <a:rPr lang="ru-RU" dirty="0" err="1"/>
              <a:t>истемах</a:t>
            </a:r>
            <a:r>
              <a:rPr lang="ru-RU" dirty="0"/>
              <a:t> каждый процессор имеет локальную память и при правильной привязке процессов к процессорам всегда используется «ближняя» память. Доступ же в </a:t>
            </a:r>
            <a:r>
              <a:rPr lang="ru-RU" dirty="0" err="1"/>
              <a:t>дальную</a:t>
            </a:r>
            <a:r>
              <a:rPr lang="ru-RU" dirty="0"/>
              <a:t> память, с соответствующим пенальти происходит только при коммуникации процессов. Если привязки процессов нет, то в результате так называемой «миграции», процесс может быть запущен на другом процессоре и работать со своими данными из дальней памяти.</a:t>
            </a:r>
          </a:p>
          <a:p>
            <a:r>
              <a:rPr lang="ru-RU" dirty="0"/>
              <a:t>Общая проблема </a:t>
            </a:r>
            <a:r>
              <a:rPr lang="en-US" dirty="0"/>
              <a:t>NUMA</a:t>
            </a:r>
            <a:r>
              <a:rPr lang="ru-RU" dirty="0"/>
              <a:t> систем — большое количество </a:t>
            </a:r>
            <a:r>
              <a:rPr lang="ru-RU" dirty="0" err="1"/>
              <a:t>линков</a:t>
            </a:r>
            <a:r>
              <a:rPr lang="ru-RU" dirty="0"/>
              <a:t>, возрастающее при увеличении числа процессоров</a:t>
            </a:r>
            <a:r>
              <a:rPr lang="ru-RU" dirty="0" smtClean="0"/>
              <a:t>.</a:t>
            </a:r>
            <a:endParaRPr lang="ru-RU" dirty="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78098"/>
          </a:xfrm>
        </p:spPr>
        <p:txBody>
          <a:bodyPr/>
          <a:lstStyle/>
          <a:p>
            <a:r>
              <a:rPr lang="ru-RU" dirty="0" smtClean="0"/>
              <a:t>Распределенная система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251520" y="1124744"/>
            <a:ext cx="8892480" cy="5544616"/>
          </a:xfrm>
        </p:spPr>
        <p:txBody>
          <a:bodyPr>
            <a:normAutofit fontScale="62500" lnSpcReduction="20000"/>
          </a:bodyPr>
          <a:lstStyle/>
          <a:p>
            <a:r>
              <a:rPr lang="ru-RU" dirty="0" err="1"/>
              <a:t>Грид-вычисления</a:t>
            </a:r>
            <a:r>
              <a:rPr lang="ru-RU" dirty="0"/>
              <a:t> (англ. </a:t>
            </a:r>
            <a:r>
              <a:rPr lang="en-US" dirty="0"/>
              <a:t>grid</a:t>
            </a:r>
            <a:r>
              <a:rPr lang="ru-RU" dirty="0"/>
              <a:t> — решётка, сеть) — это форма распределённых вычислений, в которой «виртуальный суперкомпьютер» представлен в виде кластеров, соединённых с помощью сети, слабосвязанных гетерогенных компьютеров, работающих вместе для выполнения огромного количества заданий (операций, работ). Эта технология применяется для решения научных, математических задач, требующих значительных вычислительных ресурсов. </a:t>
            </a:r>
            <a:r>
              <a:rPr lang="ru-RU" dirty="0" err="1"/>
              <a:t>Грид-вычисления</a:t>
            </a:r>
            <a:r>
              <a:rPr lang="ru-RU" dirty="0"/>
              <a:t> используются также в коммерческой инфраструктуре для решения таких трудоёмких задач, как экономическое прогнозирование, </a:t>
            </a:r>
            <a:r>
              <a:rPr lang="ru-RU" dirty="0" err="1"/>
              <a:t>сейсмоанализ</a:t>
            </a:r>
            <a:r>
              <a:rPr lang="ru-RU" dirty="0"/>
              <a:t>, разработка и изучение свойств новых лекарств.</a:t>
            </a:r>
          </a:p>
          <a:p>
            <a:r>
              <a:rPr lang="ru-RU" dirty="0"/>
              <a:t> </a:t>
            </a:r>
          </a:p>
          <a:p>
            <a:r>
              <a:rPr lang="ru-RU" dirty="0" err="1"/>
              <a:t>Грид</a:t>
            </a:r>
            <a:r>
              <a:rPr lang="ru-RU" dirty="0"/>
              <a:t> с точки зрения сетевой организации представляет собой согласованную, открытую и стандартизованную среду, которая обеспечивает гибкое, безопасное, скоординированное разделение вычислительных ресурсов и ресурсов </a:t>
            </a:r>
            <a:r>
              <a:rPr lang="ru-RU" dirty="0" smtClean="0"/>
              <a:t>хранения </a:t>
            </a:r>
            <a:r>
              <a:rPr lang="ru-RU" dirty="0"/>
              <a:t>информации, которые являются частью этой среды, в рамках одной виртуальной организации</a:t>
            </a:r>
            <a:r>
              <a:rPr lang="ru-RU" dirty="0" smtClean="0"/>
              <a:t>.</a:t>
            </a:r>
            <a:endParaRPr lang="ru-RU" dirty="0"/>
          </a:p>
          <a:p>
            <a:r>
              <a:rPr lang="ru-RU" dirty="0"/>
              <a:t> </a:t>
            </a:r>
          </a:p>
          <a:p>
            <a:r>
              <a:rPr lang="ru-RU" dirty="0" err="1"/>
              <a:t>Грид-вычисления</a:t>
            </a:r>
            <a:r>
              <a:rPr lang="ru-RU" dirty="0"/>
              <a:t> можно организовать на базе множества устаревших моделей персональных компьютеров объединённых в иерархическую локальную вычислительную сеть (например, </a:t>
            </a:r>
            <a:r>
              <a:rPr lang="en-US" dirty="0"/>
              <a:t>Ethernet</a:t>
            </a:r>
            <a:r>
              <a:rPr lang="ru-RU" dirty="0"/>
              <a:t> и др.) с присутствием серверов. </a:t>
            </a:r>
            <a:r>
              <a:rPr lang="en-US" dirty="0" err="1"/>
              <a:t>Эта</a:t>
            </a:r>
            <a:r>
              <a:rPr lang="en-US" dirty="0"/>
              <a:t> </a:t>
            </a:r>
            <a:r>
              <a:rPr lang="en-US" dirty="0" err="1"/>
              <a:t>сеть</a:t>
            </a:r>
            <a:r>
              <a:rPr lang="en-US" dirty="0"/>
              <a:t> </a:t>
            </a:r>
            <a:r>
              <a:rPr lang="en-US" dirty="0" err="1"/>
              <a:t>может</a:t>
            </a:r>
            <a:r>
              <a:rPr lang="en-US" dirty="0"/>
              <a:t> </a:t>
            </a:r>
            <a:r>
              <a:rPr lang="en-US" dirty="0" err="1"/>
              <a:t>иметь</a:t>
            </a:r>
            <a:r>
              <a:rPr lang="en-US" dirty="0"/>
              <a:t> </a:t>
            </a:r>
            <a:r>
              <a:rPr lang="en-US" dirty="0" err="1"/>
              <a:t>соединение</a:t>
            </a:r>
            <a:r>
              <a:rPr lang="en-US" dirty="0"/>
              <a:t> с </a:t>
            </a:r>
            <a:r>
              <a:rPr lang="en-US" dirty="0" err="1"/>
              <a:t>интернетом</a:t>
            </a:r>
            <a:endParaRPr lang="ru-RU" dirty="0"/>
          </a:p>
          <a:p>
            <a:endParaRPr lang="ru-RU" dirty="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GRID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just"/>
            <a:r>
              <a:rPr lang="ru-RU" dirty="0" err="1"/>
              <a:t>Грид</a:t>
            </a:r>
            <a:r>
              <a:rPr lang="ru-RU" dirty="0"/>
              <a:t> является географически распределённой инфраструктурой, объединяющей множество ресурсов разных типов (процессоры, долговременная и оперативная память, хранилища и базы данных, сети), доступ к которым пользователь может получить из любой точки, независимо от места их </a:t>
            </a:r>
            <a:r>
              <a:rPr lang="ru-RU" dirty="0" smtClean="0"/>
              <a:t>расположения.</a:t>
            </a:r>
            <a:endParaRPr lang="ru-RU" dirty="0"/>
          </a:p>
          <a:p>
            <a:pPr algn="just"/>
            <a:r>
              <a:rPr lang="ru-RU" dirty="0"/>
              <a:t> </a:t>
            </a:r>
            <a:r>
              <a:rPr lang="ru-RU" dirty="0" smtClean="0"/>
              <a:t>Идея </a:t>
            </a:r>
            <a:r>
              <a:rPr lang="ru-RU" dirty="0" err="1"/>
              <a:t>грид-компьютинга</a:t>
            </a:r>
            <a:r>
              <a:rPr lang="ru-RU" dirty="0"/>
              <a:t> возникла вместе с распространением персональных компьютеров, развитием интернета и технологий пакетной передачи данных на основе оптического волокна (</a:t>
            </a:r>
            <a:r>
              <a:rPr lang="en-US" dirty="0"/>
              <a:t>SONET</a:t>
            </a:r>
            <a:r>
              <a:rPr lang="ru-RU" dirty="0"/>
              <a:t>, </a:t>
            </a:r>
            <a:r>
              <a:rPr lang="en-US" dirty="0"/>
              <a:t>SDH</a:t>
            </a:r>
            <a:r>
              <a:rPr lang="ru-RU" dirty="0"/>
              <a:t> и </a:t>
            </a:r>
            <a:r>
              <a:rPr lang="en-US" dirty="0"/>
              <a:t>ATM</a:t>
            </a:r>
            <a:r>
              <a:rPr lang="ru-RU" dirty="0"/>
              <a:t>), а также технологий локальных сетей (</a:t>
            </a:r>
            <a:r>
              <a:rPr lang="en-US" dirty="0"/>
              <a:t>Gigabit Ethernet</a:t>
            </a:r>
            <a:r>
              <a:rPr lang="ru-RU" dirty="0"/>
              <a:t>). Полоса пропускания коммуникационных средств стала достаточной, чтобы при необходимости привлечь ресурсы другого компьютера. Учитывая, что множество подключенных к глобальной сети компьютеров большую часть рабочего времени простаивает и располагает большими ресурсами, чем необходимо для решения их повседневных задач, возникает возможность применить их неиспользуемые ресурсы в другом месте.</a:t>
            </a:r>
          </a:p>
          <a:p>
            <a:endParaRPr lang="ru-RU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SaaS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457200" y="1600200"/>
            <a:ext cx="8363272" cy="4925144"/>
          </a:xfrm>
        </p:spPr>
        <p:txBody>
          <a:bodyPr>
            <a:normAutofit fontScale="77500" lnSpcReduction="20000"/>
          </a:bodyPr>
          <a:lstStyle/>
          <a:p>
            <a:r>
              <a:rPr lang="ru-RU" dirty="0"/>
              <a:t>Переводится это так: «программное обеспечение как услуга». В этой модели поставщик сервиса использует собственное интернет-приложение и предоставляет возможность потребителям пользоваться им через Всемирную сеть. Основные особенности </a:t>
            </a:r>
            <a:r>
              <a:rPr lang="en-US" dirty="0" err="1"/>
              <a:t>SaaS</a:t>
            </a:r>
            <a:r>
              <a:rPr lang="ru-RU" dirty="0"/>
              <a:t>:</a:t>
            </a:r>
          </a:p>
          <a:p>
            <a:r>
              <a:rPr lang="ru-RU" dirty="0"/>
              <a:t> </a:t>
            </a:r>
            <a:r>
              <a:rPr lang="ru-RU" dirty="0" smtClean="0"/>
              <a:t>    </a:t>
            </a:r>
            <a:r>
              <a:rPr lang="ru-RU" dirty="0"/>
              <a:t>Пользователи услуги не платят за обновления, установку, обслуживание используемого аппаратного и программного обеспечения.</a:t>
            </a:r>
          </a:p>
          <a:p>
            <a:r>
              <a:rPr lang="ru-RU" dirty="0"/>
              <a:t>    Улучшение и обновление сервиса осуществляется прозрачно для пользователей — им не нужно вручную производить для этого какие-либо манипуляции.</a:t>
            </a:r>
          </a:p>
          <a:p>
            <a:r>
              <a:rPr lang="ru-RU" dirty="0"/>
              <a:t>    За использование сервиса поставщик взимает оплату. Цена определяется продолжительностью доступа к услуге (например, за месяц) или объемом выполненных операций.</a:t>
            </a:r>
          </a:p>
          <a:p>
            <a:endParaRPr lang="ru-RU" dirty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Типы </a:t>
            </a:r>
            <a:r>
              <a:rPr lang="ru-RU" dirty="0" err="1" smtClean="0"/>
              <a:t>грид-систем</a:t>
            </a:r>
            <a:r>
              <a:rPr lang="ru-RU" dirty="0" smtClean="0"/>
              <a:t/>
            </a:r>
            <a:br>
              <a:rPr lang="ru-RU" dirty="0" smtClean="0"/>
            </a:b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ru-RU" dirty="0"/>
              <a:t> </a:t>
            </a:r>
          </a:p>
          <a:p>
            <a:r>
              <a:rPr lang="ru-RU" dirty="0"/>
              <a:t>В настоящее время выделяют три основных типа </a:t>
            </a:r>
            <a:r>
              <a:rPr lang="ru-RU" dirty="0" err="1"/>
              <a:t>грид-систем</a:t>
            </a:r>
            <a:r>
              <a:rPr lang="ru-RU" dirty="0"/>
              <a:t>:</a:t>
            </a:r>
          </a:p>
          <a:p>
            <a:r>
              <a:rPr lang="ru-RU" dirty="0"/>
              <a:t> </a:t>
            </a:r>
          </a:p>
          <a:p>
            <a:r>
              <a:rPr lang="ru-RU" dirty="0"/>
              <a:t>    Добровольные </a:t>
            </a:r>
            <a:r>
              <a:rPr lang="ru-RU" dirty="0" err="1"/>
              <a:t>гриды</a:t>
            </a:r>
            <a:r>
              <a:rPr lang="ru-RU" dirty="0"/>
              <a:t> — </a:t>
            </a:r>
            <a:r>
              <a:rPr lang="ru-RU" dirty="0" err="1"/>
              <a:t>гриды</a:t>
            </a:r>
            <a:r>
              <a:rPr lang="ru-RU" dirty="0"/>
              <a:t> на основе использования добровольно предоставляемого свободного ресурса персональных компьютеров;</a:t>
            </a:r>
          </a:p>
          <a:p>
            <a:r>
              <a:rPr lang="ru-RU" dirty="0"/>
              <a:t>    Научные </a:t>
            </a:r>
            <a:r>
              <a:rPr lang="ru-RU" dirty="0" err="1"/>
              <a:t>гриды</a:t>
            </a:r>
            <a:r>
              <a:rPr lang="ru-RU" dirty="0"/>
              <a:t> — хорошо распараллеливаемые приложения программируются специальным образом (например, с использованием </a:t>
            </a:r>
            <a:r>
              <a:rPr lang="en-US" dirty="0" err="1"/>
              <a:t>Globus</a:t>
            </a:r>
            <a:r>
              <a:rPr lang="en-US" dirty="0"/>
              <a:t> Toolkit</a:t>
            </a:r>
            <a:r>
              <a:rPr lang="ru-RU" dirty="0"/>
              <a:t>);</a:t>
            </a:r>
          </a:p>
          <a:p>
            <a:r>
              <a:rPr lang="ru-RU" dirty="0"/>
              <a:t>    </a:t>
            </a:r>
            <a:r>
              <a:rPr lang="ru-RU" dirty="0" err="1"/>
              <a:t>Гриды</a:t>
            </a:r>
            <a:r>
              <a:rPr lang="ru-RU" dirty="0"/>
              <a:t> на основе выделения вычислительных ресурсов по требованию (коммерческий </a:t>
            </a:r>
            <a:r>
              <a:rPr lang="ru-RU" dirty="0" err="1"/>
              <a:t>грид</a:t>
            </a:r>
            <a:r>
              <a:rPr lang="ru-RU" dirty="0"/>
              <a:t>, англ. </a:t>
            </a:r>
            <a:r>
              <a:rPr lang="en-US" dirty="0"/>
              <a:t>enterprise grid</a:t>
            </a:r>
            <a:r>
              <a:rPr lang="ru-RU" dirty="0"/>
              <a:t>) — обычные коммерческие приложения работают на виртуальном компьютере, который, в свою очередь, состоит из нескольких физических компьютеров, объединённых с помощью </a:t>
            </a:r>
            <a:r>
              <a:rPr lang="ru-RU" dirty="0" err="1"/>
              <a:t>грид-технологий</a:t>
            </a:r>
            <a:r>
              <a:rPr lang="ru-RU" dirty="0"/>
              <a:t>.</a:t>
            </a:r>
          </a:p>
          <a:p>
            <a:endParaRPr lang="ru-RU" dirty="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Виртуализация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ru-RU" dirty="0" smtClean="0"/>
              <a:t>Предоставление </a:t>
            </a:r>
            <a:r>
              <a:rPr lang="ru-RU" dirty="0"/>
              <a:t>набора вычислительных ресурсов или их логического объединения, абстрагированное от аппаратной реализации, и обеспечивающее при этом логическую изоляцию друг от друга вычислительных процессов, выполняемых на одном физическом ресурсе.</a:t>
            </a:r>
          </a:p>
          <a:p>
            <a:r>
              <a:rPr lang="ru-RU" dirty="0"/>
              <a:t> </a:t>
            </a:r>
          </a:p>
          <a:p>
            <a:r>
              <a:rPr lang="ru-RU" dirty="0"/>
              <a:t>Примером использования виртуализации является возможность запуска нескольких операционных систем на одном компьютере: при том каждый из экземпляров таких гостевых операционных систем работает со своим набором логических ресурсов (процессорных, оперативной памяти, устройств хранения), предоставлением которых из общего пула, доступного на уровне оборудования, управляет </a:t>
            </a:r>
            <a:r>
              <a:rPr lang="ru-RU" dirty="0" err="1"/>
              <a:t>хостовая</a:t>
            </a:r>
            <a:r>
              <a:rPr lang="ru-RU" dirty="0"/>
              <a:t> операционная система — гипервизор. Также могут быть подвергнуты виртуализации сети передачи данных, сети хранения данных, платформенное и прикладное программное обеспечение:</a:t>
            </a:r>
          </a:p>
          <a:p>
            <a:endParaRPr lang="ru-RU" dirty="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Виртуализация ресурсов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23528" y="1268760"/>
            <a:ext cx="8568952" cy="5400600"/>
          </a:xfrm>
        </p:spPr>
        <p:txBody>
          <a:bodyPr>
            <a:normAutofit fontScale="47500" lnSpcReduction="20000"/>
          </a:bodyPr>
          <a:lstStyle/>
          <a:p>
            <a:r>
              <a:rPr lang="ru-RU" dirty="0" smtClean="0"/>
              <a:t>Виртуализация ресурсов (или разделение ресурсов, англ. </a:t>
            </a:r>
            <a:r>
              <a:rPr lang="ru-RU" dirty="0" err="1" smtClean="0"/>
              <a:t>partitioning</a:t>
            </a:r>
            <a:r>
              <a:rPr lang="ru-RU" dirty="0" smtClean="0"/>
              <a:t>) может быть представлена как разделение одного физического узла на несколько частей, каждая из которых видна для владельца в качестве отдельного сервера. Не является технологией виртуальных машин, осуществляется на уровне ядра операционной системы.</a:t>
            </a:r>
          </a:p>
          <a:p>
            <a:r>
              <a:rPr lang="ru-RU" dirty="0" smtClean="0"/>
              <a:t> </a:t>
            </a:r>
          </a:p>
          <a:p>
            <a:r>
              <a:rPr lang="ru-RU" dirty="0" smtClean="0"/>
              <a:t>В системах с гипервизором второго типа обе операционные системы (гостевая и гипервизора) отнимают физические ресурсы, и требуют отдельного лицензирования. Виртуальные серверы, работающие на уровне ядра ОС, почти не теряют в быстродействии, что дает возможность запускать на одном физическом сервере сотни виртуальных, не требующих дополнительных лицензий.</a:t>
            </a:r>
          </a:p>
          <a:p>
            <a:r>
              <a:rPr lang="ru-RU" dirty="0" smtClean="0"/>
              <a:t> </a:t>
            </a:r>
          </a:p>
          <a:p>
            <a:r>
              <a:rPr lang="ru-RU" dirty="0" smtClean="0"/>
              <a:t>Дисковое пространство или пропускной канал сети разделены на некоторое количество меньших составляющих, и потому легче используемых ресурсов того же типа.</a:t>
            </a:r>
          </a:p>
          <a:p>
            <a:r>
              <a:rPr lang="ru-RU" dirty="0" smtClean="0"/>
              <a:t> </a:t>
            </a:r>
          </a:p>
          <a:p>
            <a:r>
              <a:rPr lang="ru-RU" dirty="0" smtClean="0"/>
              <a:t>Например, к реализации разделения ресурсов можно отнести </a:t>
            </a:r>
            <a:r>
              <a:rPr lang="ru-RU" dirty="0" err="1" smtClean="0"/>
              <a:t>OpenSolaris</a:t>
            </a:r>
            <a:r>
              <a:rPr lang="ru-RU" dirty="0" smtClean="0"/>
              <a:t> </a:t>
            </a:r>
            <a:r>
              <a:rPr lang="ru-RU" dirty="0" err="1" smtClean="0"/>
              <a:t>Network</a:t>
            </a:r>
            <a:r>
              <a:rPr lang="ru-RU" dirty="0" smtClean="0"/>
              <a:t> </a:t>
            </a:r>
            <a:r>
              <a:rPr lang="ru-RU" dirty="0" err="1" smtClean="0"/>
              <a:t>Virtualization</a:t>
            </a:r>
            <a:r>
              <a:rPr lang="ru-RU" dirty="0" smtClean="0"/>
              <a:t> </a:t>
            </a:r>
            <a:r>
              <a:rPr lang="ru-RU" dirty="0" err="1" smtClean="0"/>
              <a:t>and</a:t>
            </a:r>
            <a:r>
              <a:rPr lang="ru-RU" dirty="0" smtClean="0"/>
              <a:t> </a:t>
            </a:r>
            <a:r>
              <a:rPr lang="ru-RU" dirty="0" err="1" smtClean="0"/>
              <a:t>Resource</a:t>
            </a:r>
            <a:r>
              <a:rPr lang="ru-RU" dirty="0" smtClean="0"/>
              <a:t> </a:t>
            </a:r>
            <a:r>
              <a:rPr lang="ru-RU" dirty="0" err="1" smtClean="0"/>
              <a:t>Control</a:t>
            </a:r>
            <a:r>
              <a:rPr lang="ru-RU" dirty="0" smtClean="0"/>
              <a:t> (Проект </a:t>
            </a:r>
            <a:r>
              <a:rPr lang="ru-RU" dirty="0" err="1" smtClean="0"/>
              <a:t>Crossbow</a:t>
            </a:r>
            <a:r>
              <a:rPr lang="ru-RU" dirty="0" smtClean="0"/>
              <a:t>), позволяющий создавать несколько виртуальных сетевых интерфейсов на основе одного физического.</a:t>
            </a:r>
          </a:p>
          <a:p>
            <a:r>
              <a:rPr lang="ru-RU" dirty="0" smtClean="0"/>
              <a:t> </a:t>
            </a:r>
          </a:p>
          <a:p>
            <a:r>
              <a:rPr lang="ru-RU" dirty="0" smtClean="0"/>
              <a:t>Агрегация, распределение или добавление множества ресурсов в большие ресурсы или объединение ресурсов. Например, симметричные мультипроцессорные системы объединяют множество процессоров; RAID и дисковые менеджеры объединяют множество дисков в один большой логический диск; RAID и сетевое оборудование использует множество каналов, объединённых так, чтобы они представлялись, как единый широкополосный канал. На </a:t>
            </a:r>
            <a:r>
              <a:rPr lang="ru-RU" dirty="0" err="1" smtClean="0"/>
              <a:t>мета-уровне</a:t>
            </a:r>
            <a:r>
              <a:rPr lang="ru-RU" dirty="0" smtClean="0"/>
              <a:t> компьютерные кластеры делают все вышеперечисленное. Иногда сюда же относят сетевые файловые системы абстрагированные от хранилищ данных на которых они построены, например, </a:t>
            </a:r>
            <a:r>
              <a:rPr lang="ru-RU" dirty="0" err="1" smtClean="0"/>
              <a:t>Vmware</a:t>
            </a:r>
            <a:r>
              <a:rPr lang="ru-RU" dirty="0" smtClean="0"/>
              <a:t> VMFS, </a:t>
            </a:r>
            <a:r>
              <a:rPr lang="ru-RU" dirty="0" err="1" smtClean="0"/>
              <a:t>Solaris</a:t>
            </a:r>
            <a:r>
              <a:rPr lang="ru-RU" dirty="0" smtClean="0"/>
              <a:t>/</a:t>
            </a:r>
            <a:r>
              <a:rPr lang="ru-RU" dirty="0" err="1" smtClean="0"/>
              <a:t>OpenSolaris</a:t>
            </a:r>
            <a:r>
              <a:rPr lang="ru-RU" dirty="0" smtClean="0"/>
              <a:t> ZFS, </a:t>
            </a:r>
            <a:r>
              <a:rPr lang="ru-RU" dirty="0" err="1" smtClean="0"/>
              <a:t>NetApp</a:t>
            </a:r>
            <a:r>
              <a:rPr lang="ru-RU" dirty="0" smtClean="0"/>
              <a:t> WAFL.</a:t>
            </a:r>
          </a:p>
          <a:p>
            <a:endParaRPr lang="ru-RU" dirty="0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1143000"/>
          </a:xfrm>
        </p:spPr>
        <p:txBody>
          <a:bodyPr>
            <a:normAutofit/>
          </a:bodyPr>
          <a:lstStyle/>
          <a:p>
            <a:r>
              <a:rPr lang="ru-RU" dirty="0" smtClean="0"/>
              <a:t>Виртуализация оборудования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0" y="908720"/>
            <a:ext cx="9144000" cy="5949280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 </a:t>
            </a:r>
            <a:r>
              <a:rPr lang="ru-RU" dirty="0" smtClean="0"/>
              <a:t> </a:t>
            </a:r>
            <a:r>
              <a:rPr lang="ru-RU" dirty="0"/>
              <a:t>Эмуляция — полная виртуализация (</a:t>
            </a:r>
            <a:r>
              <a:rPr lang="ru-RU" dirty="0" err="1"/>
              <a:t>виртуализация</a:t>
            </a:r>
            <a:r>
              <a:rPr lang="ru-RU" dirty="0"/>
              <a:t> всей платформы); например, </a:t>
            </a:r>
            <a:r>
              <a:rPr lang="en-US" dirty="0"/>
              <a:t>QEMU</a:t>
            </a:r>
            <a:r>
              <a:rPr lang="ru-RU" dirty="0"/>
              <a:t> или эмуляторы игровых консолей.</a:t>
            </a:r>
          </a:p>
          <a:p>
            <a:r>
              <a:rPr lang="en-US" dirty="0">
                <a:solidFill>
                  <a:srgbClr val="FF0000"/>
                </a:solidFill>
              </a:rPr>
              <a:t>QEMU</a:t>
            </a:r>
            <a:r>
              <a:rPr lang="ru-RU" dirty="0"/>
              <a:t> — свободная программа с открытым исходным кодом для эмуляции аппаратного обеспечения различных платформ.</a:t>
            </a:r>
          </a:p>
          <a:p>
            <a:r>
              <a:rPr lang="ru-RU" dirty="0"/>
              <a:t> </a:t>
            </a:r>
            <a:r>
              <a:rPr lang="ru-RU" dirty="0" smtClean="0"/>
              <a:t>Включает </a:t>
            </a:r>
            <a:r>
              <a:rPr lang="ru-RU" dirty="0"/>
              <a:t>в себя эмуляцию процессоров </a:t>
            </a:r>
            <a:r>
              <a:rPr lang="en-US" dirty="0"/>
              <a:t>Intel x</a:t>
            </a:r>
            <a:r>
              <a:rPr lang="ru-RU" dirty="0"/>
              <a:t>86 и устройств ввода-вывода. Может эмулировать 80386, 80486, </a:t>
            </a:r>
            <a:r>
              <a:rPr lang="en-US" dirty="0"/>
              <a:t>Pentium</a:t>
            </a:r>
            <a:r>
              <a:rPr lang="ru-RU" dirty="0"/>
              <a:t>, </a:t>
            </a:r>
            <a:r>
              <a:rPr lang="en-US" dirty="0"/>
              <a:t>Pentium Pro</a:t>
            </a:r>
            <a:r>
              <a:rPr lang="ru-RU" dirty="0"/>
              <a:t>, </a:t>
            </a:r>
            <a:r>
              <a:rPr lang="en-US" dirty="0"/>
              <a:t>AMD</a:t>
            </a:r>
            <a:r>
              <a:rPr lang="ru-RU" dirty="0"/>
              <a:t>64 и другие </a:t>
            </a:r>
            <a:r>
              <a:rPr lang="en-US" dirty="0"/>
              <a:t>x</a:t>
            </a:r>
            <a:r>
              <a:rPr lang="ru-RU" dirty="0"/>
              <a:t>86-совместимые процессоры; </a:t>
            </a:r>
            <a:r>
              <a:rPr lang="en-US" dirty="0"/>
              <a:t>ARM</a:t>
            </a:r>
            <a:r>
              <a:rPr lang="ru-RU" dirty="0"/>
              <a:t>, </a:t>
            </a:r>
            <a:r>
              <a:rPr lang="en-US" dirty="0"/>
              <a:t>MIPS</a:t>
            </a:r>
            <a:r>
              <a:rPr lang="ru-RU" dirty="0"/>
              <a:t>, </a:t>
            </a:r>
            <a:r>
              <a:rPr lang="en-US" dirty="0"/>
              <a:t>RISC</a:t>
            </a:r>
            <a:r>
              <a:rPr lang="ru-RU" dirty="0"/>
              <a:t>-</a:t>
            </a:r>
            <a:r>
              <a:rPr lang="en-US" dirty="0"/>
              <a:t>V</a:t>
            </a:r>
            <a:r>
              <a:rPr lang="ru-RU" dirty="0"/>
              <a:t>, </a:t>
            </a:r>
            <a:r>
              <a:rPr lang="en-US" dirty="0"/>
              <a:t>PowerPC</a:t>
            </a:r>
            <a:r>
              <a:rPr lang="ru-RU" dirty="0"/>
              <a:t>, </a:t>
            </a:r>
            <a:r>
              <a:rPr lang="en-US" dirty="0"/>
              <a:t>SPARC</a:t>
            </a:r>
            <a:r>
              <a:rPr lang="ru-RU" dirty="0"/>
              <a:t>, </a:t>
            </a:r>
            <a:r>
              <a:rPr lang="en-US" dirty="0"/>
              <a:t>SPARC</a:t>
            </a:r>
            <a:r>
              <a:rPr lang="ru-RU" dirty="0"/>
              <a:t>64 и частично </a:t>
            </a:r>
            <a:r>
              <a:rPr lang="en-US" dirty="0"/>
              <a:t>m</a:t>
            </a:r>
            <a:r>
              <a:rPr lang="ru-RU" dirty="0"/>
              <a:t>68</a:t>
            </a:r>
            <a:r>
              <a:rPr lang="en-US" dirty="0"/>
              <a:t>k</a:t>
            </a:r>
            <a:r>
              <a:rPr lang="ru-RU" dirty="0" smtClean="0"/>
              <a:t>.</a:t>
            </a:r>
          </a:p>
          <a:p>
            <a:r>
              <a:rPr lang="ru-RU" dirty="0"/>
              <a:t>Помимо эмуляции, поддерживает технологии аппаратной виртуализации (</a:t>
            </a:r>
            <a:r>
              <a:rPr lang="en-US" dirty="0"/>
              <a:t>Intel VT</a:t>
            </a:r>
            <a:r>
              <a:rPr lang="ru-RU" dirty="0"/>
              <a:t> и </a:t>
            </a:r>
            <a:r>
              <a:rPr lang="en-US" dirty="0"/>
              <a:t>AMD SVM</a:t>
            </a:r>
            <a:r>
              <a:rPr lang="ru-RU" dirty="0"/>
              <a:t>) на </a:t>
            </a:r>
            <a:r>
              <a:rPr lang="en-US" dirty="0"/>
              <a:t>x</a:t>
            </a:r>
            <a:r>
              <a:rPr lang="ru-RU" dirty="0"/>
              <a:t>86-совместимых процессорах </a:t>
            </a:r>
            <a:r>
              <a:rPr lang="en-US" dirty="0"/>
              <a:t>Intel</a:t>
            </a:r>
            <a:r>
              <a:rPr lang="ru-RU" dirty="0"/>
              <a:t> и </a:t>
            </a:r>
            <a:r>
              <a:rPr lang="en-US" dirty="0" smtClean="0"/>
              <a:t>AMD</a:t>
            </a:r>
            <a:r>
              <a:rPr lang="ru-RU" dirty="0" smtClean="0"/>
              <a:t> (используется гипервизор </a:t>
            </a:r>
            <a:r>
              <a:rPr lang="en-US" dirty="0" smtClean="0"/>
              <a:t>KVM </a:t>
            </a:r>
            <a:r>
              <a:rPr lang="ru-RU" dirty="0" smtClean="0"/>
              <a:t>или </a:t>
            </a:r>
            <a:r>
              <a:rPr lang="en-US" dirty="0" err="1" smtClean="0"/>
              <a:t>Xen</a:t>
            </a:r>
            <a:r>
              <a:rPr lang="ru-RU" dirty="0" smtClean="0"/>
              <a:t>).</a:t>
            </a:r>
            <a:endParaRPr lang="ru-RU" dirty="0"/>
          </a:p>
          <a:p>
            <a:endParaRPr lang="ru-RU" dirty="0" smtClean="0"/>
          </a:p>
          <a:p>
            <a:r>
              <a:rPr lang="ru-RU" dirty="0" smtClean="0"/>
              <a:t>Пример запуска </a:t>
            </a:r>
            <a:r>
              <a:rPr lang="en-US" dirty="0" smtClean="0"/>
              <a:t>ISO </a:t>
            </a:r>
            <a:r>
              <a:rPr lang="ru-RU" dirty="0" smtClean="0"/>
              <a:t>образа:</a:t>
            </a:r>
          </a:p>
          <a:p>
            <a:r>
              <a:rPr lang="en-US" dirty="0" err="1">
                <a:solidFill>
                  <a:srgbClr val="0070C0"/>
                </a:solidFill>
              </a:rPr>
              <a:t>qemu</a:t>
            </a:r>
            <a:r>
              <a:rPr lang="en-US" dirty="0">
                <a:solidFill>
                  <a:srgbClr val="0070C0"/>
                </a:solidFill>
              </a:rPr>
              <a:t> -m 512 -</a:t>
            </a:r>
            <a:r>
              <a:rPr lang="en-US" dirty="0" err="1">
                <a:solidFill>
                  <a:srgbClr val="0070C0"/>
                </a:solidFill>
              </a:rPr>
              <a:t>cdrom</a:t>
            </a:r>
            <a:r>
              <a:rPr lang="en-US" dirty="0">
                <a:solidFill>
                  <a:srgbClr val="0070C0"/>
                </a:solidFill>
              </a:rPr>
              <a:t> /</a:t>
            </a:r>
            <a:r>
              <a:rPr lang="en-US" dirty="0" err="1">
                <a:solidFill>
                  <a:srgbClr val="0070C0"/>
                </a:solidFill>
              </a:rPr>
              <a:t>путь</a:t>
            </a:r>
            <a:r>
              <a:rPr lang="en-US" dirty="0">
                <a:solidFill>
                  <a:srgbClr val="0070C0"/>
                </a:solidFill>
              </a:rPr>
              <a:t>/</a:t>
            </a:r>
            <a:r>
              <a:rPr lang="en-US" dirty="0" err="1">
                <a:solidFill>
                  <a:srgbClr val="0070C0"/>
                </a:solidFill>
              </a:rPr>
              <a:t>к_iso-образу</a:t>
            </a:r>
            <a:r>
              <a:rPr lang="en-US" dirty="0">
                <a:solidFill>
                  <a:srgbClr val="0070C0"/>
                </a:solidFill>
              </a:rPr>
              <a:t>/example.iso -boot d</a:t>
            </a:r>
            <a:endParaRPr lang="ru-RU" dirty="0">
              <a:solidFill>
                <a:srgbClr val="0070C0"/>
              </a:solidFill>
            </a:endParaRPr>
          </a:p>
          <a:p>
            <a:endParaRPr lang="ru-RU" dirty="0"/>
          </a:p>
          <a:p>
            <a:endParaRPr lang="ru-RU" dirty="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Виртуализация памяти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251520" y="1268760"/>
            <a:ext cx="8640960" cy="5328592"/>
          </a:xfrm>
        </p:spPr>
        <p:txBody>
          <a:bodyPr>
            <a:normAutofit/>
          </a:bodyPr>
          <a:lstStyle/>
          <a:p>
            <a:r>
              <a:rPr lang="ru-RU" dirty="0" smtClean="0"/>
              <a:t> Виртуализация памяти (</a:t>
            </a:r>
            <a:r>
              <a:rPr lang="en-US" dirty="0" smtClean="0"/>
              <a:t>memory virtualization</a:t>
            </a:r>
            <a:r>
              <a:rPr lang="ru-RU" dirty="0" smtClean="0"/>
              <a:t>) — объединением оперативной памяти из различных ресурсов в единый массив. </a:t>
            </a:r>
            <a:r>
              <a:rPr lang="en-US" dirty="0" err="1" smtClean="0"/>
              <a:t>Реализации</a:t>
            </a:r>
            <a:r>
              <a:rPr lang="en-US" dirty="0" smtClean="0"/>
              <a:t>: Oracle Coherence (</a:t>
            </a:r>
            <a:r>
              <a:rPr lang="en-US" dirty="0" err="1" smtClean="0"/>
              <a:t>англ</a:t>
            </a:r>
            <a:r>
              <a:rPr lang="en-US" dirty="0" smtClean="0"/>
              <a:t>.)</a:t>
            </a:r>
            <a:r>
              <a:rPr lang="en-US" dirty="0" err="1" smtClean="0"/>
              <a:t>русск</a:t>
            </a:r>
            <a:r>
              <a:rPr lang="en-US" dirty="0" smtClean="0"/>
              <a:t>., </a:t>
            </a:r>
            <a:r>
              <a:rPr lang="en-US" dirty="0" err="1" smtClean="0"/>
              <a:t>GigaSpaces</a:t>
            </a:r>
            <a:r>
              <a:rPr lang="en-US" dirty="0" smtClean="0"/>
              <a:t> XAP (</a:t>
            </a:r>
            <a:r>
              <a:rPr lang="en-US" dirty="0" err="1" smtClean="0"/>
              <a:t>англ</a:t>
            </a:r>
            <a:r>
              <a:rPr lang="en-US" dirty="0" smtClean="0"/>
              <a:t>.)</a:t>
            </a:r>
            <a:r>
              <a:rPr lang="en-US" dirty="0" err="1" smtClean="0"/>
              <a:t>русск</a:t>
            </a:r>
            <a:r>
              <a:rPr lang="en-US" dirty="0" smtClean="0"/>
              <a:t>..</a:t>
            </a:r>
            <a:endParaRPr lang="ru-RU" dirty="0" smtClean="0"/>
          </a:p>
          <a:p>
            <a:r>
              <a:rPr lang="ru-RU" dirty="0" smtClean="0"/>
              <a:t>    Виртуальная память — изоляция адресного пространства приложения от всего адресного пространства. </a:t>
            </a:r>
            <a:r>
              <a:rPr lang="en-US" dirty="0" err="1" smtClean="0"/>
              <a:t>Применяется</a:t>
            </a:r>
            <a:r>
              <a:rPr lang="en-US" dirty="0" smtClean="0"/>
              <a:t> </a:t>
            </a:r>
            <a:r>
              <a:rPr lang="en-US" dirty="0" err="1" smtClean="0"/>
              <a:t>во</a:t>
            </a:r>
            <a:r>
              <a:rPr lang="en-US" dirty="0" smtClean="0"/>
              <a:t> </a:t>
            </a:r>
            <a:r>
              <a:rPr lang="en-US" dirty="0" err="1" smtClean="0"/>
              <a:t>всех</a:t>
            </a:r>
            <a:r>
              <a:rPr lang="en-US" dirty="0" smtClean="0"/>
              <a:t> </a:t>
            </a:r>
            <a:r>
              <a:rPr lang="en-US" dirty="0" err="1" smtClean="0"/>
              <a:t>современных</a:t>
            </a:r>
            <a:r>
              <a:rPr lang="en-US" dirty="0" smtClean="0"/>
              <a:t> ОС.</a:t>
            </a:r>
            <a:endParaRPr lang="ru-RU" dirty="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Виртуализация хранилищ данных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457200" y="1600200"/>
            <a:ext cx="8507288" cy="4925144"/>
          </a:xfrm>
        </p:spPr>
        <p:txBody>
          <a:bodyPr>
            <a:normAutofit fontScale="55000" lnSpcReduction="20000"/>
          </a:bodyPr>
          <a:lstStyle/>
          <a:p>
            <a:r>
              <a:rPr lang="ru-RU" dirty="0" smtClean="0"/>
              <a:t>Виртуализация хранения данных, представление набора физических носителей в виде единого физического носителя.</a:t>
            </a:r>
          </a:p>
          <a:p>
            <a:r>
              <a:rPr lang="ru-RU" dirty="0" smtClean="0"/>
              <a:t>        Блочная виртуализация</a:t>
            </a:r>
          </a:p>
          <a:p>
            <a:r>
              <a:rPr lang="ru-RU" dirty="0" smtClean="0"/>
              <a:t>        Файловая виртуализация</a:t>
            </a:r>
          </a:p>
          <a:p>
            <a:r>
              <a:rPr lang="ru-RU" dirty="0" smtClean="0"/>
              <a:t>    Распределённая файловая система — любая файловая система, которая позволяет получать доступ к файлам с нескольких устройств, с помощью компьютерной сети.</a:t>
            </a:r>
          </a:p>
          <a:p>
            <a:r>
              <a:rPr lang="ru-RU" dirty="0" smtClean="0"/>
              <a:t>    Виртуальная файловая система (</a:t>
            </a:r>
            <a:r>
              <a:rPr lang="en-US" dirty="0" smtClean="0"/>
              <a:t>Virtual File System</a:t>
            </a:r>
            <a:r>
              <a:rPr lang="ru-RU" dirty="0" smtClean="0"/>
              <a:t>) — уровень абстракции поверх конкретной реализации файловой системы. Целью </a:t>
            </a:r>
            <a:r>
              <a:rPr lang="en-US" dirty="0" smtClean="0"/>
              <a:t>VFS</a:t>
            </a:r>
            <a:r>
              <a:rPr lang="ru-RU" dirty="0" smtClean="0"/>
              <a:t> является обеспечение единообразного доступа клиентских приложений к различным типам файловых систем.</a:t>
            </a:r>
          </a:p>
          <a:p>
            <a:r>
              <a:rPr lang="ru-RU" dirty="0" smtClean="0"/>
              <a:t>    Гипервизор хранения данных — любая файловая система, которая позволяет получать доступ к файлам с нескольких устройств, с помощью компьютерной сети.</a:t>
            </a:r>
          </a:p>
          <a:p>
            <a:r>
              <a:rPr lang="ru-RU" dirty="0" smtClean="0"/>
              <a:t>    Виртуальная файловая система (</a:t>
            </a:r>
            <a:r>
              <a:rPr lang="en-US" dirty="0" smtClean="0"/>
              <a:t>storage hypervisor</a:t>
            </a:r>
            <a:r>
              <a:rPr lang="ru-RU" dirty="0" smtClean="0"/>
              <a:t>) — программа, которая управляет виртуализацией пространства для хранения данных и может объединять различные физические пространства в единый логический массив.</a:t>
            </a:r>
          </a:p>
          <a:p>
            <a:r>
              <a:rPr lang="ru-RU" dirty="0" smtClean="0"/>
              <a:t>    Виртуализация устройств хранения данных: виртуализация жёсткого (логический диск) или оптического диска (например, </a:t>
            </a:r>
            <a:r>
              <a:rPr lang="en-US" dirty="0" smtClean="0"/>
              <a:t>DAEMON Tools</a:t>
            </a:r>
            <a:r>
              <a:rPr lang="ru-RU" dirty="0" smtClean="0"/>
              <a:t>).</a:t>
            </a:r>
          </a:p>
          <a:p>
            <a:endParaRPr lang="ru-RU" dirty="0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Виртуализация операционных систем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457200" y="1600200"/>
            <a:ext cx="8507288" cy="5069160"/>
          </a:xfrm>
        </p:spPr>
        <p:txBody>
          <a:bodyPr>
            <a:normAutofit fontScale="62500" lnSpcReduction="20000"/>
          </a:bodyPr>
          <a:lstStyle/>
          <a:p>
            <a:r>
              <a:rPr lang="ru-RU" dirty="0" smtClean="0"/>
              <a:t>Виды виртуализации ОС</a:t>
            </a:r>
          </a:p>
          <a:p>
            <a:r>
              <a:rPr lang="ru-RU" dirty="0" smtClean="0"/>
              <a:t> </a:t>
            </a:r>
            <a:r>
              <a:rPr lang="ru-RU" dirty="0">
                <a:solidFill>
                  <a:srgbClr val="0070C0"/>
                </a:solidFill>
              </a:rPr>
              <a:t>Программная виртуализация</a:t>
            </a:r>
          </a:p>
          <a:p>
            <a:r>
              <a:rPr lang="ru-RU" dirty="0"/>
              <a:t>        </a:t>
            </a:r>
            <a:r>
              <a:rPr lang="ru-RU" dirty="0">
                <a:solidFill>
                  <a:srgbClr val="0070C0"/>
                </a:solidFill>
              </a:rPr>
              <a:t>Динамическая трансляция; </a:t>
            </a:r>
            <a:r>
              <a:rPr lang="ru-RU" dirty="0"/>
              <a:t>при динамической (бинарной) трансляции проблемные команды гостевой операционной системы перехватываются гипервизором.</a:t>
            </a:r>
          </a:p>
          <a:p>
            <a:r>
              <a:rPr lang="ru-RU" dirty="0"/>
              <a:t>        </a:t>
            </a:r>
            <a:r>
              <a:rPr lang="ru-RU" dirty="0" err="1">
                <a:solidFill>
                  <a:srgbClr val="0070C0"/>
                </a:solidFill>
              </a:rPr>
              <a:t>Паравиртуализация</a:t>
            </a:r>
            <a:r>
              <a:rPr lang="ru-RU" dirty="0">
                <a:solidFill>
                  <a:srgbClr val="0070C0"/>
                </a:solidFill>
              </a:rPr>
              <a:t>: </a:t>
            </a:r>
            <a:r>
              <a:rPr lang="ru-RU" dirty="0"/>
              <a:t>операционная система взаимодействует с программой гипервизора, который предоставляет ей гостевой </a:t>
            </a:r>
            <a:r>
              <a:rPr lang="en-US" dirty="0"/>
              <a:t>API</a:t>
            </a:r>
            <a:r>
              <a:rPr lang="ru-RU" dirty="0"/>
              <a:t>, вместо использования напрямую таких ресурсов, как таблица страниц памяти.</a:t>
            </a:r>
          </a:p>
          <a:p>
            <a:r>
              <a:rPr lang="ru-RU" dirty="0"/>
              <a:t>        </a:t>
            </a:r>
            <a:r>
              <a:rPr lang="ru-RU" dirty="0" smtClean="0">
                <a:solidFill>
                  <a:srgbClr val="0070C0"/>
                </a:solidFill>
              </a:rPr>
              <a:t>Встроенная </a:t>
            </a:r>
            <a:r>
              <a:rPr lang="ru-RU" dirty="0">
                <a:solidFill>
                  <a:srgbClr val="0070C0"/>
                </a:solidFill>
              </a:rPr>
              <a:t>виртуализация</a:t>
            </a:r>
          </a:p>
          <a:p>
            <a:r>
              <a:rPr lang="ru-RU" dirty="0">
                <a:solidFill>
                  <a:srgbClr val="0070C0"/>
                </a:solidFill>
              </a:rPr>
              <a:t> </a:t>
            </a:r>
            <a:r>
              <a:rPr lang="ru-RU" dirty="0" smtClean="0">
                <a:solidFill>
                  <a:srgbClr val="0070C0"/>
                </a:solidFill>
              </a:rPr>
              <a:t>Аппаратная </a:t>
            </a:r>
            <a:r>
              <a:rPr lang="ru-RU" dirty="0">
                <a:solidFill>
                  <a:srgbClr val="0070C0"/>
                </a:solidFill>
              </a:rPr>
              <a:t>виртуализация </a:t>
            </a:r>
            <a:r>
              <a:rPr lang="ru-RU" dirty="0"/>
              <a:t>— </a:t>
            </a:r>
            <a:r>
              <a:rPr lang="ru-RU" dirty="0" err="1"/>
              <a:t>виртуализация</a:t>
            </a:r>
            <a:r>
              <a:rPr lang="ru-RU" dirty="0"/>
              <a:t> с поддержкой специальной процессорной архитектуры. В отличие от программной виртуализации, с помощью данной техники возможно использование изолированных гостевых систем, управляемых гипервизором напрямую.</a:t>
            </a:r>
          </a:p>
          <a:p>
            <a:r>
              <a:rPr lang="ru-RU" dirty="0"/>
              <a:t>    </a:t>
            </a:r>
            <a:r>
              <a:rPr lang="ru-RU" dirty="0">
                <a:solidFill>
                  <a:srgbClr val="0070C0"/>
                </a:solidFill>
              </a:rPr>
              <a:t>Виртуализация на уровне операционной системы: </a:t>
            </a:r>
            <a:r>
              <a:rPr lang="ru-RU" dirty="0"/>
              <a:t>работа нескольких экземпляров пространства пользователя в рамках одной ОС. </a:t>
            </a:r>
            <a:r>
              <a:rPr lang="en-US" dirty="0" err="1"/>
              <a:t>Примерами</a:t>
            </a:r>
            <a:r>
              <a:rPr lang="en-US" dirty="0"/>
              <a:t> </a:t>
            </a:r>
            <a:r>
              <a:rPr lang="en-US" dirty="0" err="1"/>
              <a:t>могут</a:t>
            </a:r>
            <a:r>
              <a:rPr lang="en-US" dirty="0"/>
              <a:t> </a:t>
            </a:r>
            <a:r>
              <a:rPr lang="en-US" dirty="0" err="1"/>
              <a:t>быть</a:t>
            </a:r>
            <a:r>
              <a:rPr lang="en-US" dirty="0"/>
              <a:t> </a:t>
            </a:r>
            <a:r>
              <a:rPr lang="en-US" dirty="0" err="1">
                <a:solidFill>
                  <a:srgbClr val="FF0000"/>
                </a:solidFill>
              </a:rPr>
              <a:t>Docker</a:t>
            </a:r>
            <a:r>
              <a:rPr lang="en-US" dirty="0">
                <a:solidFill>
                  <a:srgbClr val="FF0000"/>
                </a:solidFill>
              </a:rPr>
              <a:t>, LXC</a:t>
            </a:r>
            <a:endParaRPr lang="ru-RU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Программная виртуализация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ru-RU" dirty="0"/>
              <a:t>Классический процесс программной виртуализации подразумевает под собой наличие основной операционной системы, поверх которой запускается платформа виртуализации. Именно эта платформа берет на себя работу по эмуляции аппаратных компонентов и управляет ресурсами в отношении гостевой системы.</a:t>
            </a:r>
          </a:p>
          <a:p>
            <a:r>
              <a:rPr lang="ru-RU" dirty="0"/>
              <a:t> </a:t>
            </a:r>
          </a:p>
          <a:p>
            <a:r>
              <a:rPr lang="ru-RU" dirty="0"/>
              <a:t>Данные методы достаточно сложны в реализации. Их основным недостатком является существенные потери производительности, связанные с потреблением ресурсов основной системой.</a:t>
            </a:r>
          </a:p>
          <a:p>
            <a:r>
              <a:rPr lang="ru-RU" dirty="0"/>
              <a:t> </a:t>
            </a:r>
          </a:p>
          <a:p>
            <a:r>
              <a:rPr lang="ru-RU" dirty="0"/>
              <a:t>Также следует отметить факт значительного снижения безопасности, ведь вследствие получения контроля над базовой операционной системой, автоматически перехватывается контроль над гостевыми системами.</a:t>
            </a:r>
          </a:p>
          <a:p>
            <a:endParaRPr lang="ru-RU" dirty="0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Аппаратная виртуализация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ru-RU" dirty="0"/>
              <a:t>В отличии от программных методов, с помощью аппаратных средств виртуализации возможно получение изолированных гостевых система, управляемых гипервизором напрямую.</a:t>
            </a:r>
          </a:p>
          <a:p>
            <a:r>
              <a:rPr lang="ru-RU" dirty="0"/>
              <a:t> </a:t>
            </a:r>
          </a:p>
          <a:p>
            <a:r>
              <a:rPr lang="ru-RU" dirty="0"/>
              <a:t>Аппаратный процесс виртуализации практически не имеет никаких кардинальных отличий от программного. По факту, это процесс виртуализации, подкрепленный аппаратной поддержкой.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 smtClean="0"/>
              <a:t>Паравиртуализация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251520" y="1340768"/>
            <a:ext cx="8568952" cy="5256584"/>
          </a:xfrm>
        </p:spPr>
        <p:txBody>
          <a:bodyPr>
            <a:normAutofit fontScale="70000" lnSpcReduction="20000"/>
          </a:bodyPr>
          <a:lstStyle/>
          <a:p>
            <a:pPr algn="just"/>
            <a:r>
              <a:rPr lang="ru-RU" dirty="0"/>
              <a:t>Техника виртуализации, при которой гостевые операционные системы подготавливаются для исполнения в </a:t>
            </a:r>
            <a:r>
              <a:rPr lang="ru-RU" dirty="0" err="1"/>
              <a:t>виртуализированной</a:t>
            </a:r>
            <a:r>
              <a:rPr lang="ru-RU" dirty="0"/>
              <a:t> среде, для чего их ядро незначительно модифицируется. Операционная система взаимодействует с программой гипервизора, который предоставляет ей гостевой </a:t>
            </a:r>
            <a:r>
              <a:rPr lang="en-US" dirty="0"/>
              <a:t>API</a:t>
            </a:r>
            <a:r>
              <a:rPr lang="ru-RU" dirty="0"/>
              <a:t>, вместо использования напрямую таких ресурсов, как таблица страниц памяти. Код, касающийся виртуализации, локализуется непосредственно в операционную систему. </a:t>
            </a:r>
            <a:r>
              <a:rPr lang="ru-RU" dirty="0" err="1"/>
              <a:t>Паравиртуализация</a:t>
            </a:r>
            <a:r>
              <a:rPr lang="ru-RU" dirty="0"/>
              <a:t> таким образом требует, чтобы гостевая операционная система была изменена для гипервизора, и это является недостатком метода, так как подобное изменение возможно лишь в случае, если гостевые ОС имеют открытые исходные коды, которые можно модифицировать согласно лицензии. Но зато </a:t>
            </a:r>
            <a:r>
              <a:rPr lang="ru-RU" dirty="0" err="1"/>
              <a:t>паравиртуализация</a:t>
            </a:r>
            <a:r>
              <a:rPr lang="ru-RU" dirty="0"/>
              <a:t> предлагает производительность почти как у реальной не </a:t>
            </a:r>
            <a:r>
              <a:rPr lang="ru-RU" dirty="0" err="1"/>
              <a:t>виртуализированной</a:t>
            </a:r>
            <a:r>
              <a:rPr lang="ru-RU" dirty="0"/>
              <a:t> системы. Как и при полной виртуализации, одновременно могут поддерживаться многочисленные различные операционные системы. Метод </a:t>
            </a:r>
            <a:r>
              <a:rPr lang="ru-RU" dirty="0" err="1"/>
              <a:t>паравиртуализации</a:t>
            </a:r>
            <a:r>
              <a:rPr lang="ru-RU" dirty="0"/>
              <a:t> позволяет добиться более высокой производительности, чем метод динамической трансляции.</a:t>
            </a:r>
          </a:p>
          <a:p>
            <a:endParaRPr lang="ru-RU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Примеры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457200" y="1600200"/>
            <a:ext cx="8435280" cy="4925144"/>
          </a:xfrm>
        </p:spPr>
        <p:txBody>
          <a:bodyPr>
            <a:normAutofit fontScale="62500" lnSpcReduction="20000"/>
          </a:bodyPr>
          <a:lstStyle/>
          <a:p>
            <a:r>
              <a:rPr lang="ru-RU" dirty="0">
                <a:solidFill>
                  <a:schemeClr val="accent6">
                    <a:lumMod val="75000"/>
                  </a:schemeClr>
                </a:solidFill>
              </a:rPr>
              <a:t>Сервер 1С-Предприятие</a:t>
            </a:r>
          </a:p>
          <a:p>
            <a:r>
              <a:rPr lang="ru-RU" dirty="0"/>
              <a:t>Бухгалтерия, зарплата и управление персоналом, управление торговлей, комплексная автоматизация</a:t>
            </a:r>
          </a:p>
          <a:p>
            <a:r>
              <a:rPr lang="ru-RU" dirty="0">
                <a:solidFill>
                  <a:schemeClr val="accent6">
                    <a:lumMod val="75000"/>
                  </a:schemeClr>
                </a:solidFill>
              </a:rPr>
              <a:t>Сервер 1С-Битрикс</a:t>
            </a:r>
          </a:p>
          <a:p>
            <a:r>
              <a:rPr lang="ru-RU" dirty="0"/>
              <a:t>Оптимальное решение для размещения сложных проектов на платформе 1С-Битрикс</a:t>
            </a:r>
          </a:p>
          <a:p>
            <a:r>
              <a:rPr lang="ru-RU" dirty="0" smtClean="0">
                <a:solidFill>
                  <a:schemeClr val="accent6">
                    <a:lumMod val="75000"/>
                  </a:schemeClr>
                </a:solidFill>
              </a:rPr>
              <a:t>Электронная </a:t>
            </a:r>
            <a:r>
              <a:rPr lang="ru-RU" dirty="0">
                <a:solidFill>
                  <a:schemeClr val="accent6">
                    <a:lumMod val="75000"/>
                  </a:schemeClr>
                </a:solidFill>
              </a:rPr>
              <a:t>почта</a:t>
            </a:r>
          </a:p>
          <a:p>
            <a:r>
              <a:rPr lang="ru-RU" dirty="0"/>
              <a:t>Электронные почтовые ящики с расширенной функциональностью или целый почтовый сервер</a:t>
            </a:r>
          </a:p>
          <a:p>
            <a:r>
              <a:rPr lang="ru-RU" dirty="0">
                <a:solidFill>
                  <a:schemeClr val="accent6">
                    <a:lumMod val="75000"/>
                  </a:schemeClr>
                </a:solidFill>
              </a:rPr>
              <a:t>Сервер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Asterisk</a:t>
            </a:r>
            <a:endParaRPr lang="ru-RU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ru-RU" dirty="0"/>
              <a:t>Облачная АТС позволяет гибко решить любые задачи телефонии с минимальными затратами</a:t>
            </a:r>
          </a:p>
          <a:p>
            <a:r>
              <a:rPr lang="ru-RU" dirty="0">
                <a:solidFill>
                  <a:schemeClr val="accent6">
                    <a:lumMod val="75000"/>
                  </a:schemeClr>
                </a:solidFill>
              </a:rPr>
              <a:t>Файловый сервер</a:t>
            </a:r>
          </a:p>
          <a:p>
            <a:r>
              <a:rPr lang="ru-RU" dirty="0"/>
              <a:t>Безопасное хранение файлов с возможностью доступа с любых </a:t>
            </a:r>
            <a:r>
              <a:rPr lang="ru-RU" dirty="0" smtClean="0"/>
              <a:t>устройств</a:t>
            </a:r>
          </a:p>
          <a:p>
            <a:r>
              <a:rPr lang="en-US" dirty="0" err="1" smtClean="0">
                <a:solidFill>
                  <a:schemeClr val="accent6">
                    <a:lumMod val="75000"/>
                  </a:schemeClr>
                </a:solidFill>
              </a:rPr>
              <a:t>GitHub</a:t>
            </a:r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, </a:t>
            </a:r>
            <a:r>
              <a:rPr lang="en-US" dirty="0" err="1" smtClean="0">
                <a:solidFill>
                  <a:schemeClr val="accent6">
                    <a:lumMod val="75000"/>
                  </a:schemeClr>
                </a:solidFill>
              </a:rPr>
              <a:t>GitLab</a:t>
            </a:r>
            <a:endParaRPr lang="ru-RU" dirty="0">
              <a:solidFill>
                <a:schemeClr val="accent6">
                  <a:lumMod val="75000"/>
                </a:schemeClr>
              </a:solidFill>
            </a:endParaRPr>
          </a:p>
          <a:p>
            <a:endParaRPr lang="ru-RU" dirty="0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Схема </a:t>
            </a:r>
            <a:r>
              <a:rPr lang="ru-RU" dirty="0" err="1" smtClean="0"/>
              <a:t>паравиртуализации</a:t>
            </a:r>
            <a:r>
              <a:rPr lang="ru-RU" dirty="0" smtClean="0"/>
              <a:t> (слева) и полной виртуализации (справа)</a:t>
            </a:r>
            <a:endParaRPr lang="ru-RU" dirty="0"/>
          </a:p>
        </p:txBody>
      </p:sp>
      <p:pic>
        <p:nvPicPr>
          <p:cNvPr id="7373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9552" y="1556792"/>
            <a:ext cx="3635871" cy="44979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3731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860032" y="1556792"/>
            <a:ext cx="3579869" cy="45186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Встроенная виртуализация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107504" y="1268760"/>
            <a:ext cx="8712968" cy="5328592"/>
          </a:xfrm>
        </p:spPr>
        <p:txBody>
          <a:bodyPr>
            <a:normAutofit fontScale="55000" lnSpcReduction="20000"/>
          </a:bodyPr>
          <a:lstStyle/>
          <a:p>
            <a:r>
              <a:rPr lang="ru-RU" dirty="0" smtClean="0"/>
              <a:t>Метод</a:t>
            </a:r>
            <a:r>
              <a:rPr lang="ru-RU" dirty="0"/>
              <a:t>, базирующийся на применении аппаратно-поддерживаемых возможностей виртуализации, что позволяет пользователям использовать любые версии ОС в сочетании с различными вариантами рабочих сред. По сути, встроенная виртуализация </a:t>
            </a:r>
            <a:r>
              <a:rPr lang="ru-RU" dirty="0">
                <a:solidFill>
                  <a:srgbClr val="FF0000"/>
                </a:solidFill>
              </a:rPr>
              <a:t>представляет собой полную виртуализацию, реализованную на аппаратном уровне.</a:t>
            </a:r>
          </a:p>
          <a:p>
            <a:endParaRPr lang="ru-RU" dirty="0" smtClean="0"/>
          </a:p>
          <a:p>
            <a:r>
              <a:rPr lang="ru-RU" dirty="0" smtClean="0"/>
              <a:t>Преимущества</a:t>
            </a:r>
            <a:r>
              <a:rPr lang="ru-RU" dirty="0"/>
              <a:t>:</a:t>
            </a:r>
          </a:p>
          <a:p>
            <a:r>
              <a:rPr lang="ru-RU" dirty="0"/>
              <a:t> </a:t>
            </a:r>
            <a:r>
              <a:rPr lang="ru-RU" dirty="0" smtClean="0"/>
              <a:t>    </a:t>
            </a:r>
            <a:r>
              <a:rPr lang="ru-RU" dirty="0"/>
              <a:t>Совместное использование ресурсов несколькими гостевыми операционными системами (каталоги, принтеры и так далее).</a:t>
            </a:r>
          </a:p>
          <a:p>
            <a:r>
              <a:rPr lang="ru-RU" dirty="0"/>
              <a:t>    Удобство интерфейса для окон приложений из разных систем (перекрывающиеся окна приложений, одинаковая минимизация окон, как в </a:t>
            </a:r>
            <a:r>
              <a:rPr lang="ru-RU" dirty="0" err="1"/>
              <a:t>хост-системе</a:t>
            </a:r>
            <a:r>
              <a:rPr lang="ru-RU" dirty="0"/>
              <a:t>).</a:t>
            </a:r>
          </a:p>
          <a:p>
            <a:r>
              <a:rPr lang="ru-RU" dirty="0"/>
              <a:t>    При тонкой настройке на аппаратную платформу производительность мало отличается от оригинальной операционной системы. Быстрое переключение между системами (менее одной секунды).</a:t>
            </a:r>
          </a:p>
          <a:p>
            <a:r>
              <a:rPr lang="ru-RU" dirty="0"/>
              <a:t>    Простая процедура обновления гостевой операционной системы.</a:t>
            </a:r>
          </a:p>
          <a:p>
            <a:r>
              <a:rPr lang="ru-RU" dirty="0"/>
              <a:t>    Двухсторонняя виртуализация (приложения одной системы запускаются в другой и наоборот).</a:t>
            </a:r>
          </a:p>
          <a:p>
            <a:r>
              <a:rPr lang="ru-RU" dirty="0"/>
              <a:t> </a:t>
            </a:r>
            <a:r>
              <a:rPr lang="ru-RU" dirty="0" smtClean="0"/>
              <a:t>Реализации</a:t>
            </a:r>
            <a:r>
              <a:rPr lang="ru-RU" dirty="0"/>
              <a:t>:</a:t>
            </a:r>
          </a:p>
          <a:p>
            <a:r>
              <a:rPr lang="ru-RU" dirty="0"/>
              <a:t> </a:t>
            </a:r>
            <a:r>
              <a:rPr lang="ru-RU" dirty="0" smtClean="0"/>
              <a:t>    </a:t>
            </a:r>
            <a:r>
              <a:rPr lang="ru-RU" dirty="0" err="1"/>
              <a:t>BlueStacks</a:t>
            </a:r>
            <a:r>
              <a:rPr lang="ru-RU" dirty="0"/>
              <a:t> </a:t>
            </a:r>
            <a:r>
              <a:rPr lang="ru-RU" dirty="0" err="1"/>
              <a:t>Multi-OS</a:t>
            </a:r>
            <a:r>
              <a:rPr lang="ru-RU" dirty="0"/>
              <a:t> (MOS)</a:t>
            </a:r>
          </a:p>
          <a:p>
            <a:endParaRPr lang="ru-RU" dirty="0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Аппаратная виртуализация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ru-RU" dirty="0"/>
              <a:t>Аппаратная виртуализация обеспечивает производительность, сравнимую с производительностью </a:t>
            </a:r>
            <a:r>
              <a:rPr lang="ru-RU" dirty="0" err="1"/>
              <a:t>невиртуализованной</a:t>
            </a:r>
            <a:r>
              <a:rPr lang="ru-RU" dirty="0"/>
              <a:t> машины, что дает виртуализации возможность практического использования и влечет её широкое распространение. Наиболее распространены технологии виртуализации </a:t>
            </a:r>
            <a:r>
              <a:rPr lang="ru-RU" dirty="0" err="1"/>
              <a:t>Intel-VT</a:t>
            </a:r>
            <a:r>
              <a:rPr lang="ru-RU" dirty="0"/>
              <a:t> и AMD-V.</a:t>
            </a:r>
          </a:p>
          <a:p>
            <a:r>
              <a:rPr lang="ru-RU" dirty="0"/>
              <a:t> </a:t>
            </a:r>
          </a:p>
          <a:p>
            <a:r>
              <a:rPr lang="ru-RU" dirty="0"/>
              <a:t>    В </a:t>
            </a:r>
            <a:r>
              <a:rPr lang="ru-RU" dirty="0" err="1">
                <a:solidFill>
                  <a:srgbClr val="FF0000"/>
                </a:solidFill>
              </a:rPr>
              <a:t>Intel</a:t>
            </a:r>
            <a:r>
              <a:rPr lang="ru-RU" dirty="0">
                <a:solidFill>
                  <a:srgbClr val="FF0000"/>
                </a:solidFill>
              </a:rPr>
              <a:t> VT </a:t>
            </a:r>
            <a:r>
              <a:rPr lang="ru-RU" dirty="0"/>
              <a:t>(</a:t>
            </a:r>
            <a:r>
              <a:rPr lang="ru-RU" dirty="0" err="1"/>
              <a:t>Intel</a:t>
            </a:r>
            <a:r>
              <a:rPr lang="ru-RU" dirty="0"/>
              <a:t> </a:t>
            </a:r>
            <a:r>
              <a:rPr lang="ru-RU" dirty="0" err="1"/>
              <a:t>Virtualization</a:t>
            </a:r>
            <a:r>
              <a:rPr lang="ru-RU" dirty="0"/>
              <a:t> </a:t>
            </a:r>
            <a:r>
              <a:rPr lang="ru-RU" dirty="0" err="1"/>
              <a:t>Technology</a:t>
            </a:r>
            <a:r>
              <a:rPr lang="ru-RU" dirty="0"/>
              <a:t>) реализована виртуализация режима реальной адресации (режим совместимости с 8086). Соответствующая аппаратная виртуализация ввода-вывода — </a:t>
            </a:r>
            <a:r>
              <a:rPr lang="ru-RU" dirty="0" err="1"/>
              <a:t>VT-d</a:t>
            </a:r>
            <a:r>
              <a:rPr lang="ru-RU" dirty="0"/>
              <a:t> (кодовое название — </a:t>
            </a:r>
            <a:r>
              <a:rPr lang="ru-RU" dirty="0" err="1"/>
              <a:t>Vanderpool</a:t>
            </a:r>
            <a:r>
              <a:rPr lang="ru-RU" dirty="0"/>
              <a:t>). Часто обозначается аббревиатурой VMX (</a:t>
            </a:r>
            <a:r>
              <a:rPr lang="ru-RU" dirty="0" err="1"/>
              <a:t>Virtual</a:t>
            </a:r>
            <a:r>
              <a:rPr lang="ru-RU" dirty="0"/>
              <a:t> </a:t>
            </a:r>
            <a:r>
              <a:rPr lang="ru-RU" dirty="0" err="1"/>
              <a:t>Machine</a:t>
            </a:r>
            <a:r>
              <a:rPr lang="ru-RU" dirty="0"/>
              <a:t> </a:t>
            </a:r>
            <a:r>
              <a:rPr lang="ru-RU" dirty="0" err="1"/>
              <a:t>eXtension</a:t>
            </a:r>
            <a:r>
              <a:rPr lang="ru-RU" dirty="0"/>
              <a:t>).</a:t>
            </a:r>
          </a:p>
          <a:p>
            <a:r>
              <a:rPr lang="ru-RU" dirty="0"/>
              <a:t> </a:t>
            </a:r>
          </a:p>
          <a:p>
            <a:r>
              <a:rPr lang="ru-RU" dirty="0"/>
              <a:t>    </a:t>
            </a:r>
            <a:r>
              <a:rPr lang="ru-RU" dirty="0">
                <a:solidFill>
                  <a:srgbClr val="FF0000"/>
                </a:solidFill>
              </a:rPr>
              <a:t>AMD-V</a:t>
            </a:r>
            <a:r>
              <a:rPr lang="ru-RU" dirty="0"/>
              <a:t> часто обозначается аббревиатурой SVM (</a:t>
            </a:r>
            <a:r>
              <a:rPr lang="ru-RU" dirty="0" err="1"/>
              <a:t>Secure</a:t>
            </a:r>
            <a:r>
              <a:rPr lang="ru-RU" dirty="0"/>
              <a:t> </a:t>
            </a:r>
            <a:r>
              <a:rPr lang="ru-RU" dirty="0" err="1"/>
              <a:t>Virtual</a:t>
            </a:r>
            <a:r>
              <a:rPr lang="ru-RU" dirty="0"/>
              <a:t> </a:t>
            </a:r>
            <a:r>
              <a:rPr lang="ru-RU" dirty="0" err="1"/>
              <a:t>Machines</a:t>
            </a:r>
            <a:r>
              <a:rPr lang="ru-RU" dirty="0"/>
              <a:t>). Кодовое название — </a:t>
            </a:r>
            <a:r>
              <a:rPr lang="ru-RU" dirty="0" err="1"/>
              <a:t>Pacifica</a:t>
            </a:r>
            <a:r>
              <a:rPr lang="ru-RU" dirty="0"/>
              <a:t>. Соответствующая технология виртуализации ввода-вывода — IOMMU. AMD-V проще и эффективнее, чем </a:t>
            </a:r>
            <a:r>
              <a:rPr lang="ru-RU" dirty="0" err="1"/>
              <a:t>Intel</a:t>
            </a:r>
            <a:r>
              <a:rPr lang="ru-RU" dirty="0"/>
              <a:t> VT</a:t>
            </a:r>
            <a:r>
              <a:rPr lang="ru-RU" dirty="0" smtClean="0"/>
              <a:t>. </a:t>
            </a:r>
            <a:r>
              <a:rPr lang="ru-RU" dirty="0"/>
              <a:t>Поддержка AMD-V появилась в </a:t>
            </a:r>
            <a:r>
              <a:rPr lang="ru-RU" dirty="0" err="1"/>
              <a:t>Xen</a:t>
            </a:r>
            <a:r>
              <a:rPr lang="ru-RU" dirty="0"/>
              <a:t> 3.3.</a:t>
            </a:r>
          </a:p>
          <a:p>
            <a:endParaRPr lang="ru-RU" dirty="0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39552" y="0"/>
            <a:ext cx="8229600" cy="1143000"/>
          </a:xfrm>
        </p:spPr>
        <p:txBody>
          <a:bodyPr>
            <a:normAutofit/>
          </a:bodyPr>
          <a:lstStyle/>
          <a:p>
            <a:r>
              <a:rPr lang="ru-RU" sz="3200" dirty="0" err="1" smtClean="0"/>
              <a:t>VT-d</a:t>
            </a:r>
            <a:r>
              <a:rPr lang="ru-RU" sz="3200" dirty="0" smtClean="0"/>
              <a:t> (</a:t>
            </a:r>
            <a:r>
              <a:rPr lang="ru-RU" sz="3200" dirty="0" err="1" smtClean="0"/>
              <a:t>Virtualization</a:t>
            </a:r>
            <a:r>
              <a:rPr lang="ru-RU" sz="3200" dirty="0" smtClean="0"/>
              <a:t> </a:t>
            </a:r>
            <a:r>
              <a:rPr lang="ru-RU" sz="3200" dirty="0" err="1" smtClean="0"/>
              <a:t>technology</a:t>
            </a:r>
            <a:r>
              <a:rPr lang="ru-RU" sz="3200" dirty="0" smtClean="0"/>
              <a:t> </a:t>
            </a:r>
            <a:r>
              <a:rPr lang="ru-RU" sz="3200" dirty="0" err="1" smtClean="0"/>
              <a:t>for</a:t>
            </a:r>
            <a:r>
              <a:rPr lang="ru-RU" sz="3200" dirty="0" smtClean="0"/>
              <a:t> </a:t>
            </a:r>
            <a:r>
              <a:rPr lang="ru-RU" sz="3200" dirty="0" err="1" smtClean="0"/>
              <a:t>directed</a:t>
            </a:r>
            <a:r>
              <a:rPr lang="ru-RU" sz="3200" dirty="0" smtClean="0"/>
              <a:t> I/O) — технология виртуализации ввода-вывода</a:t>
            </a:r>
            <a:endParaRPr lang="ru-RU" sz="3200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251520" y="1124744"/>
            <a:ext cx="8784976" cy="5544616"/>
          </a:xfrm>
        </p:spPr>
        <p:txBody>
          <a:bodyPr>
            <a:noAutofit/>
          </a:bodyPr>
          <a:lstStyle/>
          <a:p>
            <a:r>
              <a:rPr lang="ru-RU" sz="1800" dirty="0" smtClean="0"/>
              <a:t>созданная </a:t>
            </a:r>
            <a:r>
              <a:rPr lang="ru-RU" sz="1800" dirty="0"/>
              <a:t>корпорацией </a:t>
            </a:r>
            <a:r>
              <a:rPr lang="ru-RU" sz="1800" dirty="0" err="1"/>
              <a:t>Intel</a:t>
            </a:r>
            <a:r>
              <a:rPr lang="ru-RU" sz="1800" dirty="0"/>
              <a:t> в дополнение к её технологии виртуализации вычислений (VT), известной под кодовым названием </a:t>
            </a:r>
            <a:r>
              <a:rPr lang="ru-RU" sz="1800" dirty="0" err="1"/>
              <a:t>Vanderpool</a:t>
            </a:r>
            <a:r>
              <a:rPr lang="ru-RU" sz="1800" dirty="0"/>
              <a:t>. Виртуализация ввода-вывода позволяет пробрасывать (</a:t>
            </a:r>
            <a:r>
              <a:rPr lang="ru-RU" sz="1800" dirty="0" err="1"/>
              <a:t>pass-through</a:t>
            </a:r>
            <a:r>
              <a:rPr lang="ru-RU" sz="1800" dirty="0"/>
              <a:t>) устройства на шине PCI (и более современных подобных шинах) в гостевую ОС, таким образом, что она может работать с ним с помощью своих штатных средств. Чтобы такое было возможно, в логических схемах системной платы используется специальное устройство управления памятью ввода-вывода (IOMMU), работающее аналогично MMU </a:t>
            </a:r>
            <a:r>
              <a:rPr lang="en-US" sz="1800" dirty="0" smtClean="0"/>
              <a:t> (memory management unit) </a:t>
            </a:r>
            <a:r>
              <a:rPr lang="ru-RU" sz="1800" dirty="0" smtClean="0"/>
              <a:t>центрального </a:t>
            </a:r>
            <a:r>
              <a:rPr lang="ru-RU" sz="1800" dirty="0"/>
              <a:t>процессора, используя таблицы страниц и специальную таблицу отображения DMA (DMA </a:t>
            </a:r>
            <a:r>
              <a:rPr lang="ru-RU" sz="1800" dirty="0" err="1"/>
              <a:t>remapping</a:t>
            </a:r>
            <a:r>
              <a:rPr lang="ru-RU" sz="1800" dirty="0"/>
              <a:t> </a:t>
            </a:r>
            <a:r>
              <a:rPr lang="ru-RU" sz="1800" dirty="0" err="1"/>
              <a:t>table</a:t>
            </a:r>
            <a:r>
              <a:rPr lang="ru-RU" sz="1800" dirty="0"/>
              <a:t> — DMAR), которую гипервизор получает от BIOS через </a:t>
            </a:r>
            <a:r>
              <a:rPr lang="ru-RU" sz="1800" dirty="0" smtClean="0"/>
              <a:t>ACPI</a:t>
            </a:r>
            <a:r>
              <a:rPr lang="en-US" sz="1800" dirty="0" smtClean="0"/>
              <a:t> (</a:t>
            </a:r>
            <a:r>
              <a:rPr lang="ru-RU" sz="1800" dirty="0" smtClean="0"/>
              <a:t>интерфейс управления конфигурацией оборудования и питанием</a:t>
            </a:r>
            <a:r>
              <a:rPr lang="en-US" sz="1800" dirty="0" smtClean="0"/>
              <a:t>)</a:t>
            </a:r>
            <a:r>
              <a:rPr lang="ru-RU" sz="1800" dirty="0" smtClean="0"/>
              <a:t>. </a:t>
            </a:r>
            <a:r>
              <a:rPr lang="ru-RU" sz="1800" dirty="0"/>
              <a:t>Отображение DMA необходимо, поскольку гипервизор ничего не знает о специфике работы устройства с памятью по физическим адресам, которые известны лишь драйверу. С помощью DMAR он создает таблицы отображения таким образом, что драйвер гостевой ОС видит виртуальные адреса IOMMU аналогично тому, как бы он видел физические без него и гипервизора.</a:t>
            </a:r>
          </a:p>
          <a:p>
            <a:r>
              <a:rPr lang="ru-RU" sz="1800" dirty="0"/>
              <a:t> </a:t>
            </a:r>
            <a:r>
              <a:rPr lang="ru-RU" sz="1800" dirty="0" err="1" smtClean="0"/>
              <a:t>Intel</a:t>
            </a:r>
            <a:r>
              <a:rPr lang="ru-RU" sz="1800" dirty="0" smtClean="0"/>
              <a:t> </a:t>
            </a:r>
            <a:r>
              <a:rPr lang="ru-RU" sz="1800" dirty="0" err="1"/>
              <a:t>Virtualization</a:t>
            </a:r>
            <a:r>
              <a:rPr lang="ru-RU" sz="1800" dirty="0"/>
              <a:t> </a:t>
            </a:r>
            <a:r>
              <a:rPr lang="ru-RU" sz="1800" dirty="0" err="1"/>
              <a:t>Technology</a:t>
            </a:r>
            <a:r>
              <a:rPr lang="ru-RU" sz="1800" dirty="0"/>
              <a:t> </a:t>
            </a:r>
            <a:r>
              <a:rPr lang="ru-RU" sz="1800" dirty="0" err="1"/>
              <a:t>for</a:t>
            </a:r>
            <a:r>
              <a:rPr lang="ru-RU" sz="1800" dirty="0"/>
              <a:t> </a:t>
            </a:r>
            <a:r>
              <a:rPr lang="ru-RU" sz="1800" dirty="0" err="1"/>
              <a:t>Directed</a:t>
            </a:r>
            <a:r>
              <a:rPr lang="ru-RU" sz="1800" dirty="0"/>
              <a:t> I/O (</a:t>
            </a:r>
            <a:r>
              <a:rPr lang="ru-RU" sz="1800" dirty="0" err="1"/>
              <a:t>VT-d</a:t>
            </a:r>
            <a:r>
              <a:rPr lang="ru-RU" sz="1800" dirty="0"/>
              <a:t>) — это следующий важный шаг на пути к всеобъемлющей аппаратной поддержке виртуализации платформ на базе </a:t>
            </a:r>
            <a:r>
              <a:rPr lang="ru-RU" sz="1800" dirty="0" err="1"/>
              <a:t>Intel</a:t>
            </a:r>
            <a:r>
              <a:rPr lang="ru-RU" sz="1800" dirty="0"/>
              <a:t>. </a:t>
            </a:r>
            <a:r>
              <a:rPr lang="ru-RU" sz="1800" dirty="0" err="1"/>
              <a:t>VT-d</a:t>
            </a:r>
            <a:r>
              <a:rPr lang="ru-RU" sz="1800" dirty="0"/>
              <a:t> расширяет возможности технологии </a:t>
            </a:r>
            <a:r>
              <a:rPr lang="ru-RU" sz="1800" dirty="0" err="1"/>
              <a:t>Virtualization</a:t>
            </a:r>
            <a:r>
              <a:rPr lang="ru-RU" sz="1800" dirty="0"/>
              <a:t> </a:t>
            </a:r>
            <a:r>
              <a:rPr lang="ru-RU" sz="1800" dirty="0" err="1"/>
              <a:t>Technology</a:t>
            </a:r>
            <a:r>
              <a:rPr lang="ru-RU" sz="1800" dirty="0"/>
              <a:t> (VT), существующей в IA-32 (</a:t>
            </a:r>
            <a:r>
              <a:rPr lang="ru-RU" sz="1800" dirty="0" err="1"/>
              <a:t>VT-x</a:t>
            </a:r>
            <a:r>
              <a:rPr lang="ru-RU" sz="1800" dirty="0"/>
              <a:t>) и </a:t>
            </a:r>
            <a:r>
              <a:rPr lang="ru-RU" sz="1800" dirty="0" err="1"/>
              <a:t>Itanium</a:t>
            </a:r>
            <a:r>
              <a:rPr lang="ru-RU" sz="1800" dirty="0"/>
              <a:t> (</a:t>
            </a:r>
            <a:r>
              <a:rPr lang="ru-RU" sz="1800" dirty="0" err="1"/>
              <a:t>VT-i</a:t>
            </a:r>
            <a:r>
              <a:rPr lang="ru-RU" sz="1800" dirty="0"/>
              <a:t>), </a:t>
            </a:r>
            <a:r>
              <a:rPr lang="ru-RU" sz="1800" dirty="0" err="1"/>
              <a:t>и</a:t>
            </a:r>
            <a:r>
              <a:rPr lang="ru-RU" sz="1800" dirty="0"/>
              <a:t> добавляет поддержку виртуализации новых устройств ввода-вывода.</a:t>
            </a:r>
          </a:p>
          <a:p>
            <a:endParaRPr lang="ru-RU" sz="1800" dirty="0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Поддержка </a:t>
            </a:r>
            <a:r>
              <a:rPr lang="en-US" dirty="0" smtClean="0"/>
              <a:t>DMAR </a:t>
            </a:r>
            <a:r>
              <a:rPr lang="en-US" dirty="0" err="1" smtClean="0"/>
              <a:t>Vt</a:t>
            </a:r>
            <a:r>
              <a:rPr lang="en-US" dirty="0" smtClean="0"/>
              <a:t>-d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ru-RU" dirty="0"/>
              <a:t>Гипервизор </a:t>
            </a:r>
            <a:r>
              <a:rPr lang="ru-RU" dirty="0" err="1"/>
              <a:t>Xen</a:t>
            </a:r>
            <a:r>
              <a:rPr lang="ru-RU" dirty="0"/>
              <a:t> поддерживает DMAR начиная с версии 3.3 для </a:t>
            </a:r>
            <a:r>
              <a:rPr lang="ru-RU" dirty="0" err="1"/>
              <a:t>аппаратно-виртуализуемых</a:t>
            </a:r>
            <a:r>
              <a:rPr lang="ru-RU" dirty="0"/>
              <a:t> доменов. Для </a:t>
            </a:r>
            <a:r>
              <a:rPr lang="ru-RU" dirty="0" err="1"/>
              <a:t>паравиртуальных</a:t>
            </a:r>
            <a:r>
              <a:rPr lang="ru-RU" dirty="0"/>
              <a:t> доменов отображение DMA не требуется.</a:t>
            </a:r>
          </a:p>
          <a:p>
            <a:r>
              <a:rPr lang="ru-RU" dirty="0" smtClean="0"/>
              <a:t>Заявлена </a:t>
            </a:r>
            <a:r>
              <a:rPr lang="ru-RU" dirty="0"/>
              <a:t>поддержка технологии ПО </a:t>
            </a:r>
            <a:r>
              <a:rPr lang="ru-RU" dirty="0" err="1"/>
              <a:t>Oracle</a:t>
            </a:r>
            <a:r>
              <a:rPr lang="ru-RU" dirty="0"/>
              <a:t> </a:t>
            </a:r>
            <a:r>
              <a:rPr lang="ru-RU" dirty="0" err="1"/>
              <a:t>VirtualBox</a:t>
            </a:r>
            <a:r>
              <a:rPr lang="ru-RU" dirty="0"/>
              <a:t>.</a:t>
            </a:r>
          </a:p>
          <a:p>
            <a:r>
              <a:rPr lang="ru-RU" dirty="0"/>
              <a:t>    Ядро </a:t>
            </a:r>
            <a:r>
              <a:rPr lang="ru-RU" dirty="0" err="1"/>
              <a:t>Linux</a:t>
            </a:r>
            <a:r>
              <a:rPr lang="ru-RU" dirty="0"/>
              <a:t> экспериментально поддерживает DMAR начиная с версии 2.6.28, что позволяет встроенному гипервизору (</a:t>
            </a:r>
            <a:r>
              <a:rPr lang="ru-RU" dirty="0" err="1"/>
              <a:t>kvm</a:t>
            </a:r>
            <a:r>
              <a:rPr lang="ru-RU" dirty="0"/>
              <a:t>) давать доступ виртуальным машинам к PCI-устройствам.</a:t>
            </a:r>
          </a:p>
          <a:p>
            <a:r>
              <a:rPr lang="ru-RU" dirty="0"/>
              <a:t>    Поддержка</a:t>
            </a:r>
            <a:r>
              <a:rPr lang="en-US" dirty="0"/>
              <a:t> Intel VT-d </a:t>
            </a:r>
            <a:r>
              <a:rPr lang="ru-RU" dirty="0"/>
              <a:t>есть в</a:t>
            </a:r>
            <a:r>
              <a:rPr lang="en-US" dirty="0"/>
              <a:t> Parallels Workstation 4.0 Extreme </a:t>
            </a:r>
            <a:r>
              <a:rPr lang="ru-RU" dirty="0" smtClean="0"/>
              <a:t>и </a:t>
            </a:r>
            <a:r>
              <a:rPr lang="ru-RU" dirty="0"/>
              <a:t>в</a:t>
            </a:r>
            <a:r>
              <a:rPr lang="en-US" dirty="0"/>
              <a:t> Parallels Server 4 Bare </a:t>
            </a:r>
            <a:r>
              <a:rPr lang="en-US" dirty="0" smtClean="0"/>
              <a:t>Metal</a:t>
            </a:r>
            <a:r>
              <a:rPr lang="ru-RU" dirty="0" smtClean="0"/>
              <a:t>.</a:t>
            </a:r>
            <a:endParaRPr lang="ru-RU" dirty="0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AMD Virtualization (AMD-V)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251520" y="1196752"/>
            <a:ext cx="8712968" cy="5661248"/>
          </a:xfrm>
        </p:spPr>
        <p:txBody>
          <a:bodyPr>
            <a:normAutofit fontScale="62500" lnSpcReduction="20000"/>
          </a:bodyPr>
          <a:lstStyle/>
          <a:p>
            <a:r>
              <a:rPr lang="ru-RU" dirty="0"/>
              <a:t>AMD разработала свои расширения виртуализации первого поколения под кодовым названием «</a:t>
            </a:r>
            <a:r>
              <a:rPr lang="ru-RU" dirty="0" err="1"/>
              <a:t>Pacifica</a:t>
            </a:r>
            <a:r>
              <a:rPr lang="ru-RU" dirty="0"/>
              <a:t>», и первоначально опубликовала их как AMD </a:t>
            </a:r>
            <a:r>
              <a:rPr lang="ru-RU" dirty="0" err="1"/>
              <a:t>Secure</a:t>
            </a:r>
            <a:r>
              <a:rPr lang="ru-RU" dirty="0"/>
              <a:t> </a:t>
            </a:r>
            <a:r>
              <a:rPr lang="ru-RU" dirty="0" err="1"/>
              <a:t>Virtual</a:t>
            </a:r>
            <a:r>
              <a:rPr lang="ru-RU" dirty="0"/>
              <a:t> </a:t>
            </a:r>
            <a:r>
              <a:rPr lang="ru-RU" dirty="0" err="1"/>
              <a:t>Machine</a:t>
            </a:r>
            <a:r>
              <a:rPr lang="ru-RU" dirty="0"/>
              <a:t> (SVM</a:t>
            </a:r>
            <a:r>
              <a:rPr lang="ru-RU" dirty="0" smtClean="0"/>
              <a:t>), </a:t>
            </a:r>
            <a:r>
              <a:rPr lang="ru-RU" dirty="0"/>
              <a:t>но позже, на рынке, — под торговой маркой «AMD </a:t>
            </a:r>
            <a:r>
              <a:rPr lang="ru-RU" dirty="0" err="1"/>
              <a:t>Virtualization</a:t>
            </a:r>
            <a:r>
              <a:rPr lang="ru-RU" dirty="0"/>
              <a:t>», сокращенно «AMD-V».</a:t>
            </a:r>
          </a:p>
          <a:p>
            <a:r>
              <a:rPr lang="ru-RU" dirty="0"/>
              <a:t> </a:t>
            </a:r>
            <a:r>
              <a:rPr lang="ru-RU" dirty="0" smtClean="0"/>
              <a:t>23 </a:t>
            </a:r>
            <a:r>
              <a:rPr lang="ru-RU" dirty="0"/>
              <a:t>мая 2006 года AMD выпустила </a:t>
            </a:r>
            <a:r>
              <a:rPr lang="ru-RU" dirty="0" err="1"/>
              <a:t>Athlon</a:t>
            </a:r>
            <a:r>
              <a:rPr lang="ru-RU" dirty="0"/>
              <a:t> 64 («</a:t>
            </a:r>
            <a:r>
              <a:rPr lang="ru-RU" dirty="0" err="1"/>
              <a:t>Orleans</a:t>
            </a:r>
            <a:r>
              <a:rPr lang="ru-RU" dirty="0"/>
              <a:t>»), </a:t>
            </a:r>
            <a:r>
              <a:rPr lang="ru-RU" dirty="0" err="1"/>
              <a:t>Athlon</a:t>
            </a:r>
            <a:r>
              <a:rPr lang="ru-RU" dirty="0"/>
              <a:t> 64 X2 («</a:t>
            </a:r>
            <a:r>
              <a:rPr lang="ru-RU" dirty="0" err="1"/>
              <a:t>Windsor</a:t>
            </a:r>
            <a:r>
              <a:rPr lang="ru-RU" dirty="0"/>
              <a:t>») и </a:t>
            </a:r>
            <a:r>
              <a:rPr lang="ru-RU" dirty="0" err="1"/>
              <a:t>Athlon</a:t>
            </a:r>
            <a:r>
              <a:rPr lang="ru-RU" dirty="0"/>
              <a:t> 64 FX («</a:t>
            </a:r>
            <a:r>
              <a:rPr lang="ru-RU" dirty="0" err="1"/>
              <a:t>Windsor</a:t>
            </a:r>
            <a:r>
              <a:rPr lang="ru-RU" dirty="0"/>
              <a:t>») в качестве первых процессоров AMD с поддержкой данной технологии.</a:t>
            </a:r>
          </a:p>
          <a:p>
            <a:r>
              <a:rPr lang="ru-RU" dirty="0"/>
              <a:t> </a:t>
            </a:r>
            <a:r>
              <a:rPr lang="ru-RU" dirty="0" smtClean="0"/>
              <a:t>Поддержка </a:t>
            </a:r>
            <a:r>
              <a:rPr lang="ru-RU" dirty="0"/>
              <a:t>AMD-V также обеспечивается в семействе процессоров </a:t>
            </a:r>
            <a:r>
              <a:rPr lang="ru-RU" dirty="0" err="1"/>
              <a:t>Athlon</a:t>
            </a:r>
            <a:r>
              <a:rPr lang="ru-RU" dirty="0"/>
              <a:t> 64 и </a:t>
            </a:r>
            <a:r>
              <a:rPr lang="ru-RU" dirty="0" err="1"/>
              <a:t>Athlon</a:t>
            </a:r>
            <a:r>
              <a:rPr lang="ru-RU" dirty="0"/>
              <a:t> 64 X2 ревизий «F» или «G» на </a:t>
            </a:r>
            <a:r>
              <a:rPr lang="ru-RU" dirty="0" err="1"/>
              <a:t>Socket</a:t>
            </a:r>
            <a:r>
              <a:rPr lang="ru-RU" dirty="0"/>
              <a:t> AM2, </a:t>
            </a:r>
            <a:r>
              <a:rPr lang="ru-RU" dirty="0" err="1"/>
              <a:t>Turion</a:t>
            </a:r>
            <a:r>
              <a:rPr lang="ru-RU" dirty="0"/>
              <a:t> 64 X2, и </a:t>
            </a:r>
            <a:r>
              <a:rPr lang="ru-RU" dirty="0" err="1"/>
              <a:t>Opteron</a:t>
            </a:r>
            <a:r>
              <a:rPr lang="ru-RU" dirty="0"/>
              <a:t> второго </a:t>
            </a:r>
            <a:r>
              <a:rPr lang="ru-RU" dirty="0" smtClean="0"/>
              <a:t>поколения </a:t>
            </a:r>
            <a:r>
              <a:rPr lang="ru-RU" dirty="0"/>
              <a:t>и третьего </a:t>
            </a:r>
            <a:r>
              <a:rPr lang="ru-RU" dirty="0" smtClean="0"/>
              <a:t>поколения, </a:t>
            </a:r>
            <a:r>
              <a:rPr lang="ru-RU" dirty="0"/>
              <a:t>а также процессорами </a:t>
            </a:r>
            <a:r>
              <a:rPr lang="ru-RU" dirty="0" err="1"/>
              <a:t>Phenom</a:t>
            </a:r>
            <a:r>
              <a:rPr lang="ru-RU" dirty="0"/>
              <a:t> и </a:t>
            </a:r>
            <a:r>
              <a:rPr lang="ru-RU" dirty="0" err="1"/>
              <a:t>Phenom</a:t>
            </a:r>
            <a:r>
              <a:rPr lang="ru-RU" dirty="0"/>
              <a:t> II. Только две модели </a:t>
            </a:r>
            <a:r>
              <a:rPr lang="ru-RU" dirty="0" err="1"/>
              <a:t>Sempron</a:t>
            </a:r>
            <a:r>
              <a:rPr lang="ru-RU" dirty="0"/>
              <a:t> поддерживают её: </a:t>
            </a:r>
            <a:r>
              <a:rPr lang="ru-RU" dirty="0" err="1"/>
              <a:t>Huron</a:t>
            </a:r>
            <a:r>
              <a:rPr lang="ru-RU" dirty="0"/>
              <a:t> </a:t>
            </a:r>
            <a:r>
              <a:rPr lang="ru-RU" dirty="0" err="1"/>
              <a:t>and</a:t>
            </a:r>
            <a:r>
              <a:rPr lang="ru-RU" dirty="0"/>
              <a:t> </a:t>
            </a:r>
            <a:r>
              <a:rPr lang="ru-RU" dirty="0" err="1"/>
              <a:t>Sargas</a:t>
            </a:r>
            <a:r>
              <a:rPr lang="ru-RU" dirty="0"/>
              <a:t>.</a:t>
            </a:r>
          </a:p>
          <a:p>
            <a:r>
              <a:rPr lang="ru-RU" dirty="0"/>
              <a:t> </a:t>
            </a:r>
            <a:r>
              <a:rPr lang="ru-RU" dirty="0" smtClean="0"/>
              <a:t>Процессоры </a:t>
            </a:r>
            <a:r>
              <a:rPr lang="ru-RU" dirty="0"/>
              <a:t>AMD </a:t>
            </a:r>
            <a:r>
              <a:rPr lang="ru-RU" dirty="0" err="1"/>
              <a:t>Fusion</a:t>
            </a:r>
            <a:r>
              <a:rPr lang="ru-RU" dirty="0"/>
              <a:t> также поддерживают AMD-V.</a:t>
            </a:r>
          </a:p>
          <a:p>
            <a:r>
              <a:rPr lang="ru-RU" dirty="0"/>
              <a:t> </a:t>
            </a:r>
            <a:r>
              <a:rPr lang="ru-RU" dirty="0" smtClean="0"/>
              <a:t>AMD-V </a:t>
            </a:r>
            <a:r>
              <a:rPr lang="ru-RU" dirty="0"/>
              <a:t>не поддерживается в процессорах на </a:t>
            </a:r>
            <a:r>
              <a:rPr lang="ru-RU" dirty="0" err="1"/>
              <a:t>Socket</a:t>
            </a:r>
            <a:r>
              <a:rPr lang="ru-RU" dirty="0"/>
              <a:t> 939.</a:t>
            </a:r>
          </a:p>
          <a:p>
            <a:r>
              <a:rPr lang="ru-RU" dirty="0"/>
              <a:t> </a:t>
            </a:r>
            <a:r>
              <a:rPr lang="ru-RU" dirty="0" smtClean="0"/>
              <a:t>Процессоры </a:t>
            </a:r>
            <a:r>
              <a:rPr lang="ru-RU" dirty="0" err="1"/>
              <a:t>Opteron</a:t>
            </a:r>
            <a:r>
              <a:rPr lang="ru-RU" dirty="0"/>
              <a:t>, начиная с семейства 0x10 </a:t>
            </a:r>
            <a:r>
              <a:rPr lang="ru-RU" dirty="0" err="1"/>
              <a:t>Barcelona</a:t>
            </a:r>
            <a:r>
              <a:rPr lang="ru-RU" dirty="0"/>
              <a:t>, и процессоры </a:t>
            </a:r>
            <a:r>
              <a:rPr lang="ru-RU" dirty="0" err="1"/>
              <a:t>Phenom</a:t>
            </a:r>
            <a:r>
              <a:rPr lang="ru-RU" dirty="0"/>
              <a:t> II поддерживают второе поколение аппаратной виртуализации технология под названием </a:t>
            </a:r>
            <a:r>
              <a:rPr lang="ru-RU" dirty="0" err="1"/>
              <a:t>Rapid</a:t>
            </a:r>
            <a:r>
              <a:rPr lang="ru-RU" dirty="0"/>
              <a:t> </a:t>
            </a:r>
            <a:r>
              <a:rPr lang="ru-RU" dirty="0" err="1"/>
              <a:t>Virtualization</a:t>
            </a:r>
            <a:r>
              <a:rPr lang="ru-RU" dirty="0"/>
              <a:t> </a:t>
            </a:r>
            <a:r>
              <a:rPr lang="ru-RU" dirty="0" err="1"/>
              <a:t>Indexing</a:t>
            </a:r>
            <a:r>
              <a:rPr lang="ru-RU" dirty="0"/>
              <a:t> (ранее известная как </a:t>
            </a:r>
            <a:r>
              <a:rPr lang="ru-RU" dirty="0" err="1"/>
              <a:t>Nested</a:t>
            </a:r>
            <a:r>
              <a:rPr lang="ru-RU" dirty="0"/>
              <a:t> </a:t>
            </a:r>
            <a:r>
              <a:rPr lang="ru-RU" dirty="0" err="1"/>
              <a:t>Page</a:t>
            </a:r>
            <a:r>
              <a:rPr lang="ru-RU" dirty="0"/>
              <a:t> </a:t>
            </a:r>
            <a:r>
              <a:rPr lang="ru-RU" dirty="0" err="1"/>
              <a:t>Tables</a:t>
            </a:r>
            <a:r>
              <a:rPr lang="ru-RU" dirty="0"/>
              <a:t> во время его разработки), позже адаптированные </a:t>
            </a:r>
            <a:r>
              <a:rPr lang="ru-RU" dirty="0" err="1"/>
              <a:t>Intel</a:t>
            </a:r>
            <a:r>
              <a:rPr lang="ru-RU" dirty="0"/>
              <a:t>, как </a:t>
            </a:r>
            <a:r>
              <a:rPr lang="ru-RU" dirty="0" err="1"/>
              <a:t>Extended</a:t>
            </a:r>
            <a:r>
              <a:rPr lang="ru-RU" dirty="0"/>
              <a:t> </a:t>
            </a:r>
            <a:r>
              <a:rPr lang="ru-RU" dirty="0" err="1"/>
              <a:t>Page</a:t>
            </a:r>
            <a:r>
              <a:rPr lang="ru-RU" dirty="0"/>
              <a:t> </a:t>
            </a:r>
            <a:r>
              <a:rPr lang="ru-RU" dirty="0" err="1"/>
              <a:t>Tables</a:t>
            </a:r>
            <a:r>
              <a:rPr lang="ru-RU" dirty="0"/>
              <a:t> (EPT).</a:t>
            </a:r>
          </a:p>
          <a:p>
            <a:endParaRPr lang="ru-RU" dirty="0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075240" cy="778098"/>
          </a:xfrm>
        </p:spPr>
        <p:txBody>
          <a:bodyPr/>
          <a:lstStyle/>
          <a:p>
            <a:r>
              <a:rPr lang="ru-RU" dirty="0" smtClean="0"/>
              <a:t>Гипервизор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23528" y="1052736"/>
            <a:ext cx="8496944" cy="5544616"/>
          </a:xfrm>
        </p:spPr>
        <p:txBody>
          <a:bodyPr>
            <a:normAutofit fontScale="55000" lnSpcReduction="20000"/>
          </a:bodyPr>
          <a:lstStyle/>
          <a:p>
            <a:pPr algn="just"/>
            <a:r>
              <a:rPr lang="ru-RU" dirty="0" smtClean="0"/>
              <a:t>Программа </a:t>
            </a:r>
            <a:r>
              <a:rPr lang="ru-RU" dirty="0"/>
              <a:t>или аппаратная схема, обеспечивающая или позволяющая одновременное, параллельное выполнение нескольких операционных систем на одном и том же </a:t>
            </a:r>
            <a:r>
              <a:rPr lang="ru-RU" dirty="0" err="1"/>
              <a:t>хост-компьютере</a:t>
            </a:r>
            <a:r>
              <a:rPr lang="ru-RU" dirty="0"/>
              <a:t>. Гипервизор также обеспечивает изоляцию операционных систем друг от друга, защиту и безопасность, разделение ресурсов между различными запущенными ОС и управление ресурсами.</a:t>
            </a:r>
          </a:p>
          <a:p>
            <a:pPr algn="just"/>
            <a:r>
              <a:rPr lang="ru-RU" dirty="0"/>
              <a:t> </a:t>
            </a:r>
          </a:p>
          <a:p>
            <a:pPr algn="just"/>
            <a:r>
              <a:rPr lang="ru-RU" dirty="0"/>
              <a:t>Гипервизор также обязан предоставлять работающим под его управлением на одном </a:t>
            </a:r>
            <a:r>
              <a:rPr lang="ru-RU" dirty="0" err="1"/>
              <a:t>хост-компьютере</a:t>
            </a:r>
            <a:r>
              <a:rPr lang="ru-RU" dirty="0"/>
              <a:t> ОС средства связи и взаимодействия между собой (например, через обмен файлами или сетевые соединения) так, как если бы эти ОС выполнялись на разных физических компьютерах.</a:t>
            </a:r>
          </a:p>
          <a:p>
            <a:pPr algn="just"/>
            <a:r>
              <a:rPr lang="ru-RU" dirty="0"/>
              <a:t> </a:t>
            </a:r>
          </a:p>
          <a:p>
            <a:pPr algn="just"/>
            <a:r>
              <a:rPr lang="ru-RU" dirty="0"/>
              <a:t>Гипервизор сам по себе в некотором роде является минимальной операционной системой (микроядром или </a:t>
            </a:r>
            <a:r>
              <a:rPr lang="ru-RU" dirty="0" err="1"/>
              <a:t>наноядром</a:t>
            </a:r>
            <a:r>
              <a:rPr lang="ru-RU" dirty="0"/>
              <a:t>). Он предоставляет запущенным под его управлением операционным системам службу виртуальной машины, </a:t>
            </a:r>
            <a:r>
              <a:rPr lang="ru-RU" dirty="0" err="1"/>
              <a:t>виртуализируя</a:t>
            </a:r>
            <a:r>
              <a:rPr lang="ru-RU" dirty="0"/>
              <a:t> или эмулируя реальное (физическое) аппаратное обеспечение конкретной машины. И управляет этими виртуальными машинами, выделением и освобождением ресурсов для них. Гипервизор позволяет независимое «включение», перезагрузку, «выключение» любой из виртуальных машин с той или иной ОС. При этом операционная система, работающая в виртуальной машине под управлением гипервизора, может, но не обязана «знать», что она выполняется в виртуальной машине, а не на реальном аппаратном обеспечении.</a:t>
            </a:r>
          </a:p>
          <a:p>
            <a:endParaRPr lang="ru-RU" dirty="0"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179512" y="260648"/>
            <a:ext cx="8712968" cy="6264696"/>
          </a:xfrm>
        </p:spPr>
        <p:txBody>
          <a:bodyPr>
            <a:normAutofit fontScale="55000" lnSpcReduction="20000"/>
          </a:bodyPr>
          <a:lstStyle/>
          <a:p>
            <a:r>
              <a:rPr lang="ru-RU" dirty="0">
                <a:solidFill>
                  <a:srgbClr val="0070C0"/>
                </a:solidFill>
              </a:rPr>
              <a:t>Автономный гипервизор (Тип 1, X)</a:t>
            </a:r>
          </a:p>
          <a:p>
            <a:r>
              <a:rPr lang="ru-RU" dirty="0"/>
              <a:t> </a:t>
            </a:r>
            <a:r>
              <a:rPr lang="ru-RU" dirty="0" smtClean="0"/>
              <a:t>Имеет </a:t>
            </a:r>
            <a:r>
              <a:rPr lang="ru-RU" dirty="0"/>
              <a:t>свои встроенные драйверы устройств, модели драйверов и планировщик и поэтому не зависит от базовой ОС. Так как автономный гипервизор работает непосредственно в окружении усечённого ядра, то он более производителен, но проигрывает в производительности виртуализации на уровне ОС и </a:t>
            </a:r>
            <a:r>
              <a:rPr lang="ru-RU" dirty="0" err="1"/>
              <a:t>паравиртуализации</a:t>
            </a:r>
            <a:r>
              <a:rPr lang="ru-RU" dirty="0"/>
              <a:t>. Например, </a:t>
            </a:r>
            <a:r>
              <a:rPr lang="ru-RU" dirty="0" err="1"/>
              <a:t>кроссплатформенный</a:t>
            </a:r>
            <a:r>
              <a:rPr lang="ru-RU" dirty="0"/>
              <a:t> гипервизор </a:t>
            </a:r>
            <a:r>
              <a:rPr lang="ru-RU" dirty="0" err="1"/>
              <a:t>Xen</a:t>
            </a:r>
            <a:r>
              <a:rPr lang="ru-RU" dirty="0"/>
              <a:t> может запускать виртуальные машины в </a:t>
            </a:r>
            <a:r>
              <a:rPr lang="ru-RU" dirty="0" err="1"/>
              <a:t>паравиртуальном</a:t>
            </a:r>
            <a:r>
              <a:rPr lang="ru-RU" dirty="0"/>
              <a:t> режиме (зависит от ОС).</a:t>
            </a:r>
          </a:p>
          <a:p>
            <a:r>
              <a:rPr lang="ru-RU" dirty="0"/>
              <a:t> </a:t>
            </a:r>
            <a:r>
              <a:rPr lang="ru-RU" dirty="0" smtClean="0"/>
              <a:t>Примеры</a:t>
            </a:r>
            <a:r>
              <a:rPr lang="en-US" dirty="0"/>
              <a:t>: </a:t>
            </a:r>
            <a:r>
              <a:rPr lang="en-US" dirty="0">
                <a:solidFill>
                  <a:srgbClr val="FF0000"/>
                </a:solidFill>
              </a:rPr>
              <a:t>VMware ESX, Citrix </a:t>
            </a:r>
            <a:r>
              <a:rPr lang="en-US" dirty="0" err="1">
                <a:solidFill>
                  <a:srgbClr val="FF0000"/>
                </a:solidFill>
              </a:rPr>
              <a:t>XenServer</a:t>
            </a:r>
            <a:r>
              <a:rPr lang="en-US" dirty="0">
                <a:solidFill>
                  <a:srgbClr val="FF0000"/>
                </a:solidFill>
              </a:rPr>
              <a:t>.</a:t>
            </a:r>
            <a:endParaRPr lang="ru-RU" dirty="0">
              <a:solidFill>
                <a:srgbClr val="FF0000"/>
              </a:solidFill>
            </a:endParaRPr>
          </a:p>
          <a:p>
            <a:r>
              <a:rPr lang="ru-RU" dirty="0">
                <a:solidFill>
                  <a:srgbClr val="0070C0"/>
                </a:solidFill>
              </a:rPr>
              <a:t>На основе базовой ОС (Тип 2, V)</a:t>
            </a:r>
          </a:p>
          <a:p>
            <a:r>
              <a:rPr lang="ru-RU" dirty="0"/>
              <a:t> </a:t>
            </a:r>
            <a:r>
              <a:rPr lang="ru-RU" dirty="0" smtClean="0"/>
              <a:t>Это </a:t>
            </a:r>
            <a:r>
              <a:rPr lang="ru-RU" dirty="0"/>
              <a:t>компонент, работающий в одном кольце с ядром основной ОС (кольцо 0). Гостевой код может выполняться прямо на физическом процессоре, но доступ к устройствам ввода-вывода компьютера из гостевой ОС осуществляется через второй компонент, обычный процесс основной ОС — монитор уровня пользователя.</a:t>
            </a:r>
          </a:p>
          <a:p>
            <a:r>
              <a:rPr lang="ru-RU" dirty="0"/>
              <a:t> </a:t>
            </a:r>
            <a:r>
              <a:rPr lang="ru-RU" dirty="0" smtClean="0"/>
              <a:t>Примеры</a:t>
            </a:r>
            <a:r>
              <a:rPr lang="en-US" dirty="0"/>
              <a:t>: </a:t>
            </a:r>
            <a:r>
              <a:rPr lang="en-US" dirty="0">
                <a:solidFill>
                  <a:srgbClr val="FF0000"/>
                </a:solidFill>
              </a:rPr>
              <a:t>Microsoft Virtual PC, VMware Workstation, QEMU, Parallels, </a:t>
            </a:r>
            <a:r>
              <a:rPr lang="en-US" dirty="0" err="1">
                <a:solidFill>
                  <a:srgbClr val="FF0000"/>
                </a:solidFill>
              </a:rPr>
              <a:t>VirtualBox</a:t>
            </a:r>
            <a:r>
              <a:rPr lang="en-US" dirty="0">
                <a:solidFill>
                  <a:srgbClr val="FF0000"/>
                </a:solidFill>
              </a:rPr>
              <a:t>.</a:t>
            </a:r>
            <a:endParaRPr lang="ru-RU" dirty="0">
              <a:solidFill>
                <a:srgbClr val="FF0000"/>
              </a:solidFill>
            </a:endParaRPr>
          </a:p>
          <a:p>
            <a:r>
              <a:rPr lang="ru-RU" dirty="0">
                <a:solidFill>
                  <a:srgbClr val="0070C0"/>
                </a:solidFill>
              </a:rPr>
              <a:t>Гибридный (Тип 1+)</a:t>
            </a:r>
          </a:p>
          <a:p>
            <a:r>
              <a:rPr lang="ru-RU" dirty="0"/>
              <a:t> </a:t>
            </a:r>
            <a:r>
              <a:rPr lang="ru-RU" dirty="0" smtClean="0"/>
              <a:t>Гибридный </a:t>
            </a:r>
            <a:r>
              <a:rPr lang="ru-RU" dirty="0"/>
              <a:t>гипервизор состоит из двух частей: из тонкого гипервизора, контролирующего процессор и память, а также специальной служебной ОС, работающей под его управлением в кольце пониженного уровня. Через служебную ОС гостевые ОС получают доступ к физическому оборудованию.</a:t>
            </a:r>
          </a:p>
          <a:p>
            <a:r>
              <a:rPr lang="ru-RU" dirty="0"/>
              <a:t> </a:t>
            </a:r>
            <a:r>
              <a:rPr lang="ru-RU" dirty="0" smtClean="0"/>
              <a:t>Примеры</a:t>
            </a:r>
            <a:r>
              <a:rPr lang="en-US" dirty="0"/>
              <a:t>: </a:t>
            </a:r>
            <a:r>
              <a:rPr lang="en-US" dirty="0">
                <a:solidFill>
                  <a:srgbClr val="FF0000"/>
                </a:solidFill>
              </a:rPr>
              <a:t>Microsoft Virtual Server, Sun Logical Domains, </a:t>
            </a:r>
            <a:r>
              <a:rPr lang="en-US" dirty="0" err="1">
                <a:solidFill>
                  <a:srgbClr val="FF0000"/>
                </a:solidFill>
              </a:rPr>
              <a:t>Xen</a:t>
            </a:r>
            <a:r>
              <a:rPr lang="en-US" dirty="0">
                <a:solidFill>
                  <a:srgbClr val="FF0000"/>
                </a:solidFill>
              </a:rPr>
              <a:t>, Citrix </a:t>
            </a:r>
            <a:r>
              <a:rPr lang="en-US" dirty="0" err="1">
                <a:solidFill>
                  <a:srgbClr val="FF0000"/>
                </a:solidFill>
              </a:rPr>
              <a:t>XenServer</a:t>
            </a:r>
            <a:r>
              <a:rPr lang="en-US" dirty="0">
                <a:solidFill>
                  <a:srgbClr val="FF0000"/>
                </a:solidFill>
              </a:rPr>
              <a:t>, Microsoft Hyper-V, VMware Workstation.</a:t>
            </a:r>
            <a:endParaRPr lang="ru-RU" dirty="0">
              <a:solidFill>
                <a:srgbClr val="FF0000"/>
              </a:solidFill>
            </a:endParaRPr>
          </a:p>
          <a:p>
            <a:endParaRPr lang="ru-RU" dirty="0"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Xen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 err="1"/>
              <a:t>кроссплатформенный</a:t>
            </a:r>
            <a:r>
              <a:rPr lang="ru-RU" dirty="0"/>
              <a:t> гипервизор, разработанный в компьютерной лаборатории Кембриджского университета и распространяемый на условиях лицензии GPL. Основные особенности: поддержка режима </a:t>
            </a:r>
            <a:r>
              <a:rPr lang="ru-RU" dirty="0" err="1"/>
              <a:t>паравиртуализации</a:t>
            </a:r>
            <a:r>
              <a:rPr lang="ru-RU" dirty="0"/>
              <a:t> помимо аппаратной виртуализации, минимальность кода самого гипервизора за счёт выноса максимального количества компонентов за пределы гипервизора.</a:t>
            </a:r>
          </a:p>
        </p:txBody>
      </p:sp>
      <p:pic>
        <p:nvPicPr>
          <p:cNvPr id="7475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012160" y="188640"/>
            <a:ext cx="2574032" cy="12870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251520" y="0"/>
            <a:ext cx="8640960" cy="6597352"/>
          </a:xfrm>
        </p:spPr>
        <p:txBody>
          <a:bodyPr>
            <a:normAutofit fontScale="55000" lnSpcReduction="20000"/>
          </a:bodyPr>
          <a:lstStyle/>
          <a:p>
            <a:r>
              <a:rPr lang="ru-RU" dirty="0"/>
              <a:t>Основной концепцией гипервизора является домен. Доменом называется запущенная копия виртуальной машины. Если виртуальная машина перезагружается, то её домен завершается (в момент перезагрузки) и появляется новый домен. Более того, даже при миграции содержимое копируется из одного домена в другой домен. Таким образом, за время своей жизни практически все виртуальные машины оказываются по очереди в разных доменах. </a:t>
            </a:r>
            <a:r>
              <a:rPr lang="ru-RU" dirty="0" err="1"/>
              <a:t>Xen</a:t>
            </a:r>
            <a:r>
              <a:rPr lang="ru-RU" dirty="0"/>
              <a:t> оперирует только понятием домена, а понятие «виртуальной машины» появляется на уровне администрирования (прикладных программ, управляющих гипервизором).</a:t>
            </a:r>
          </a:p>
          <a:p>
            <a:r>
              <a:rPr lang="ru-RU" dirty="0"/>
              <a:t> </a:t>
            </a:r>
          </a:p>
          <a:p>
            <a:r>
              <a:rPr lang="ru-RU" dirty="0"/>
              <a:t>Домены бывают нескольких типов. Самые известные dom0 и </a:t>
            </a:r>
            <a:r>
              <a:rPr lang="ru-RU" dirty="0" err="1"/>
              <a:t>domU</a:t>
            </a:r>
            <a:r>
              <a:rPr lang="ru-RU" dirty="0"/>
              <a:t>. </a:t>
            </a:r>
            <a:endParaRPr lang="en-US" dirty="0" smtClean="0"/>
          </a:p>
          <a:p>
            <a:r>
              <a:rPr lang="ru-RU" dirty="0" smtClean="0">
                <a:solidFill>
                  <a:srgbClr val="0070C0"/>
                </a:solidFill>
              </a:rPr>
              <a:t>dom0 </a:t>
            </a:r>
            <a:r>
              <a:rPr lang="ru-RU" dirty="0"/>
              <a:t>— первый запущенный </a:t>
            </a:r>
            <a:r>
              <a:rPr lang="ru-RU" dirty="0" err="1"/>
              <a:t>Xen</a:t>
            </a:r>
            <a:r>
              <a:rPr lang="ru-RU" dirty="0"/>
              <a:t> домен, обычно он автоматически создаётся и загружается сразу после загрузки и инициализации гипервизора. Этот домен имеет особые права на управление гипервизором и по умолчанию всё аппаратное обеспечение компьютера доступно из dom0. Фактически, dom0 — это место для ПО, управляющего </a:t>
            </a:r>
            <a:r>
              <a:rPr lang="ru-RU" dirty="0" err="1"/>
              <a:t>Xen</a:t>
            </a:r>
            <a:r>
              <a:rPr lang="ru-RU" dirty="0"/>
              <a:t>. dom0 всегда один.</a:t>
            </a:r>
          </a:p>
          <a:p>
            <a:r>
              <a:rPr lang="ru-RU" dirty="0"/>
              <a:t> </a:t>
            </a:r>
            <a:r>
              <a:rPr lang="ru-RU" dirty="0" err="1" smtClean="0">
                <a:solidFill>
                  <a:srgbClr val="0070C0"/>
                </a:solidFill>
              </a:rPr>
              <a:t>domU</a:t>
            </a:r>
            <a:r>
              <a:rPr lang="ru-RU" dirty="0" smtClean="0"/>
              <a:t> </a:t>
            </a:r>
            <a:r>
              <a:rPr lang="ru-RU" dirty="0"/>
              <a:t>— рядовой домен (сокращение от </a:t>
            </a:r>
            <a:r>
              <a:rPr lang="ru-RU" dirty="0" err="1"/>
              <a:t>User</a:t>
            </a:r>
            <a:r>
              <a:rPr lang="ru-RU" dirty="0"/>
              <a:t> </a:t>
            </a:r>
            <a:r>
              <a:rPr lang="ru-RU" dirty="0" err="1"/>
              <a:t>domain</a:t>
            </a:r>
            <a:r>
              <a:rPr lang="ru-RU" dirty="0"/>
              <a:t>), содержащий в себе домен выполняющихся виртуальных машин. Обычно не имеет доступа к реальному оборудованию и является «полезной нагрузкой» системы виртуализации. В отличие от dom0, </a:t>
            </a:r>
            <a:r>
              <a:rPr lang="ru-RU" dirty="0" err="1"/>
              <a:t>domU</a:t>
            </a:r>
            <a:r>
              <a:rPr lang="ru-RU" dirty="0"/>
              <a:t> может быть множество (обычно несколько десятков).</a:t>
            </a:r>
          </a:p>
          <a:p>
            <a:r>
              <a:rPr lang="ru-RU" dirty="0"/>
              <a:t> </a:t>
            </a:r>
            <a:r>
              <a:rPr lang="ru-RU" dirty="0" err="1" smtClean="0">
                <a:solidFill>
                  <a:srgbClr val="0070C0"/>
                </a:solidFill>
              </a:rPr>
              <a:t>stub-domain</a:t>
            </a:r>
            <a:r>
              <a:rPr lang="ru-RU" dirty="0" smtClean="0"/>
              <a:t> </a:t>
            </a:r>
            <a:r>
              <a:rPr lang="ru-RU" dirty="0"/>
              <a:t>— домен, в котором запущена очень специализированная ОС, обеспечивающая работу с каким-либо оборудованием или </a:t>
            </a:r>
            <a:r>
              <a:rPr lang="ru-RU" dirty="0" err="1"/>
              <a:t>бэк-эндом</a:t>
            </a:r>
            <a:r>
              <a:rPr lang="ru-RU" dirty="0"/>
              <a:t> драйвера. Является развитием модели безопасности </a:t>
            </a:r>
            <a:r>
              <a:rPr lang="ru-RU" dirty="0" err="1"/>
              <a:t>Xen</a:t>
            </a:r>
            <a:r>
              <a:rPr lang="ru-RU" dirty="0"/>
              <a:t>.</a:t>
            </a:r>
          </a:p>
          <a:p>
            <a:r>
              <a:rPr lang="ru-RU" dirty="0"/>
              <a:t> </a:t>
            </a:r>
            <a:r>
              <a:rPr lang="ru-RU" dirty="0" err="1" smtClean="0">
                <a:solidFill>
                  <a:srgbClr val="0070C0"/>
                </a:solidFill>
              </a:rPr>
              <a:t>domain</a:t>
            </a:r>
            <a:r>
              <a:rPr lang="ru-RU" dirty="0" smtClean="0">
                <a:solidFill>
                  <a:srgbClr val="0070C0"/>
                </a:solidFill>
              </a:rPr>
              <a:t> </a:t>
            </a:r>
            <a:r>
              <a:rPr lang="ru-RU" dirty="0" err="1">
                <a:solidFill>
                  <a:srgbClr val="0070C0"/>
                </a:solidFill>
              </a:rPr>
              <a:t>builder</a:t>
            </a:r>
            <a:r>
              <a:rPr lang="ru-RU" dirty="0">
                <a:solidFill>
                  <a:srgbClr val="0070C0"/>
                </a:solidFill>
              </a:rPr>
              <a:t> </a:t>
            </a:r>
            <a:r>
              <a:rPr lang="ru-RU" dirty="0"/>
              <a:t>(конструктор доменов) — программа, которая создаёт </a:t>
            </a:r>
            <a:r>
              <a:rPr lang="ru-RU" dirty="0" err="1"/>
              <a:t>domU</a:t>
            </a:r>
            <a:r>
              <a:rPr lang="ru-RU" dirty="0"/>
              <a:t> (загружает в него нужный код и сообщает гипервизору о необходимости запуска). Помимо конструирования домена, обычно занимается подключением и конфигурированием виртуальных устройств, доступных для виртуальной машины. Она же отвечает за процесс миграции виртуальной машины с хоста на хост.</a:t>
            </a:r>
          </a:p>
          <a:p>
            <a:endParaRPr lang="ru-RU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PaaS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ru-RU" dirty="0"/>
              <a:t>Переводится как «платформа как услуга». В этой модели поставщик предлагает клиентам использовать свою облачную инфраструктуру </a:t>
            </a:r>
            <a:r>
              <a:rPr lang="ru-RU" dirty="0" smtClean="0"/>
              <a:t>с ОС</a:t>
            </a:r>
            <a:r>
              <a:rPr lang="ru-RU" dirty="0"/>
              <a:t>, СУБД, а также </a:t>
            </a:r>
            <a:r>
              <a:rPr lang="ru-RU" dirty="0" smtClean="0"/>
              <a:t>всевозможными инструментами </a:t>
            </a:r>
            <a:r>
              <a:rPr lang="ru-RU" dirty="0"/>
              <a:t>для </a:t>
            </a:r>
            <a:r>
              <a:rPr lang="ru-RU" dirty="0" smtClean="0"/>
              <a:t>разработки, которые клиент может выбрать. </a:t>
            </a:r>
            <a:r>
              <a:rPr lang="ru-RU" dirty="0"/>
              <a:t>Основные особенности </a:t>
            </a:r>
            <a:r>
              <a:rPr lang="en-US" dirty="0" err="1"/>
              <a:t>PaaS</a:t>
            </a:r>
            <a:r>
              <a:rPr lang="ru-RU" dirty="0"/>
              <a:t>:</a:t>
            </a:r>
          </a:p>
          <a:p>
            <a:r>
              <a:rPr lang="ru-RU" dirty="0"/>
              <a:t> </a:t>
            </a:r>
            <a:r>
              <a:rPr lang="ru-RU" dirty="0" smtClean="0"/>
              <a:t>    </a:t>
            </a:r>
            <a:r>
              <a:rPr lang="ru-RU" dirty="0"/>
              <a:t>Доступ к управлению облачной инфраструктурой </a:t>
            </a:r>
            <a:r>
              <a:rPr lang="en-US" dirty="0" err="1"/>
              <a:t>PaaS</a:t>
            </a:r>
            <a:r>
              <a:rPr lang="ru-RU" dirty="0"/>
              <a:t> имеет только провайдер. </a:t>
            </a:r>
            <a:r>
              <a:rPr lang="en-US" dirty="0" err="1"/>
              <a:t>Он</a:t>
            </a:r>
            <a:r>
              <a:rPr lang="en-US" dirty="0"/>
              <a:t> </a:t>
            </a:r>
            <a:r>
              <a:rPr lang="en-US" dirty="0" err="1"/>
              <a:t>же</a:t>
            </a:r>
            <a:r>
              <a:rPr lang="en-US" dirty="0"/>
              <a:t> </a:t>
            </a:r>
            <a:r>
              <a:rPr lang="en-US" dirty="0" err="1"/>
              <a:t>задает</a:t>
            </a:r>
            <a:r>
              <a:rPr lang="en-US" dirty="0"/>
              <a:t> </a:t>
            </a:r>
            <a:r>
              <a:rPr lang="en-US" dirty="0" err="1"/>
              <a:t>набор</a:t>
            </a:r>
            <a:r>
              <a:rPr lang="en-US" dirty="0"/>
              <a:t> </a:t>
            </a:r>
            <a:r>
              <a:rPr lang="en-US" dirty="0" err="1"/>
              <a:t>доступных</a:t>
            </a:r>
            <a:r>
              <a:rPr lang="en-US" dirty="0"/>
              <a:t> </a:t>
            </a:r>
            <a:r>
              <a:rPr lang="en-US" dirty="0" err="1"/>
              <a:t>платформ</a:t>
            </a:r>
            <a:r>
              <a:rPr lang="en-US" dirty="0"/>
              <a:t>, </a:t>
            </a:r>
            <a:r>
              <a:rPr lang="en-US" dirty="0" err="1"/>
              <a:t>настроек</a:t>
            </a:r>
            <a:r>
              <a:rPr lang="en-US" dirty="0"/>
              <a:t> и </a:t>
            </a:r>
            <a:r>
              <a:rPr lang="en-US" dirty="0" err="1"/>
              <a:t>услуг</a:t>
            </a:r>
            <a:r>
              <a:rPr lang="en-US" dirty="0"/>
              <a:t>.</a:t>
            </a:r>
            <a:endParaRPr lang="ru-RU" dirty="0"/>
          </a:p>
          <a:p>
            <a:r>
              <a:rPr lang="ru-RU" dirty="0"/>
              <a:t>    Стоимость определяется объемом оказанных услуг, который может измеряться временем их использования, количеством операций, проходящим трафиком и другими факторами.</a:t>
            </a:r>
          </a:p>
          <a:p>
            <a:endParaRPr lang="ru-RU" dirty="0"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0" y="260648"/>
            <a:ext cx="8892480" cy="6336704"/>
          </a:xfrm>
        </p:spPr>
        <p:txBody>
          <a:bodyPr>
            <a:normAutofit fontScale="55000" lnSpcReduction="20000"/>
          </a:bodyPr>
          <a:lstStyle/>
          <a:p>
            <a:r>
              <a:rPr lang="ru-RU" dirty="0"/>
              <a:t>Гипервизор </a:t>
            </a:r>
            <a:r>
              <a:rPr lang="ru-RU" dirty="0" err="1"/>
              <a:t>Xen</a:t>
            </a:r>
            <a:r>
              <a:rPr lang="ru-RU" dirty="0"/>
              <a:t> (для версии 3.4) реализует минимальный набор операций для управления оперативной памятью, состоянием процессора, таймерами реального времени и счётчиками тактов (TSC) процессора, прерываниями и контролем за DMA. Все остальные функции, такие как реализация дисковых и блочных устройств, создание и удаление виртуальных машин, их миграция между серверами и т. д. реализуется в управляющем домене. За счёт этого размер гипервизора получается весьма малым (для версии 3.4 размер двоичного кода всего гипервизора меньше 600 КБ), так же как и размер его исходного текста. По замыслу авторов это увеличивает устойчивость системы виртуализации, так как ошибка в компонентах вне гипервизора не приводит к компрометации/повреждению самого гипервизора и ограничивает повреждения только вышедшим из строя компонентом, не мешая работать остальным.</a:t>
            </a:r>
          </a:p>
          <a:p>
            <a:r>
              <a:rPr lang="ru-RU" dirty="0"/>
              <a:t> </a:t>
            </a:r>
          </a:p>
          <a:p>
            <a:r>
              <a:rPr lang="ru-RU" dirty="0"/>
              <a:t>Все функции, связанные с обеспечением работы сети, блочных (дисковых) устройств, эмуляции видеоадаптеров и прочих устройств вынесены за пределы гипервизора. Большинство таких устройств состоит из двух частей: драйверы в </a:t>
            </a:r>
            <a:r>
              <a:rPr lang="ru-RU" dirty="0" err="1"/>
              <a:t>domU</a:t>
            </a:r>
            <a:r>
              <a:rPr lang="ru-RU" dirty="0"/>
              <a:t> и программы в dom0. Драйвер (чаще всего встроенный в ядро ОС или загружающийся в виде модуля) реализует минимальный объём работы, фактически, транслируя запросы от ОС в программу в dom0. Программа в dom0 выполняет основную часть работы. При этом программа чаще всего запускается в виде отдельного процесса для каждого обслуживаемого устройства. Сбой в такой программе ведёт к сбою только одного устройства (блочного, сетевого) и не затрагивает работу других копий программы (то есть не затрагивает сетевые/блочные устройства остальных доменов, или даже другие устройства того же самого домена).</a:t>
            </a:r>
          </a:p>
          <a:p>
            <a:endParaRPr lang="ru-RU" dirty="0"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Миграция виртуальных машин</a:t>
            </a:r>
            <a:br>
              <a:rPr lang="ru-RU" dirty="0"/>
            </a:b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ru-RU" dirty="0"/>
              <a:t>Живая миграция (от англ. </a:t>
            </a:r>
            <a:r>
              <a:rPr lang="ru-RU" dirty="0" err="1"/>
              <a:t>Live</a:t>
            </a:r>
            <a:r>
              <a:rPr lang="ru-RU" dirty="0"/>
              <a:t> </a:t>
            </a:r>
            <a:r>
              <a:rPr lang="ru-RU" dirty="0" err="1"/>
              <a:t>migration</a:t>
            </a:r>
            <a:r>
              <a:rPr lang="ru-RU" dirty="0"/>
              <a:t>) — перенос виртуальной машины с одного физического сервера на другой без прекращения работы виртуальной машины и остановки сервисов; применяется в компьютерных системах с высокой доступностью (англ. </a:t>
            </a:r>
            <a:r>
              <a:rPr lang="ru-RU" dirty="0" err="1"/>
              <a:t>High</a:t>
            </a:r>
            <a:r>
              <a:rPr lang="ru-RU" dirty="0"/>
              <a:t> </a:t>
            </a:r>
            <a:r>
              <a:rPr lang="ru-RU" dirty="0" err="1"/>
              <a:t>Availability</a:t>
            </a:r>
            <a:r>
              <a:rPr lang="ru-RU" dirty="0"/>
              <a:t>, HA). Живая миграция возможна между серверами, находящимися в кластере.</a:t>
            </a:r>
          </a:p>
          <a:p>
            <a:r>
              <a:rPr lang="ru-RU" dirty="0"/>
              <a:t>Живая миграция необходима в проектах, работу которых нежелательно прерывать: сервисы обслуживания магистральных и </a:t>
            </a:r>
            <a:r>
              <a:rPr lang="ru-RU" dirty="0" err="1"/>
              <a:t>провайдерских</a:t>
            </a:r>
            <a:r>
              <a:rPr lang="ru-RU" dirty="0"/>
              <a:t> сетей (например, DNS), </a:t>
            </a:r>
            <a:r>
              <a:rPr lang="ru-RU" dirty="0" err="1"/>
              <a:t>высокопосещаемые</a:t>
            </a:r>
            <a:r>
              <a:rPr lang="ru-RU" dirty="0"/>
              <a:t> web-ресурсы, крупные сервисы электронной почты.</a:t>
            </a:r>
          </a:p>
          <a:p>
            <a:r>
              <a:rPr lang="ru-RU" dirty="0"/>
              <a:t>Живая миграция также применяется для распределения нагрузки на физические серверы в кластере (например, при проведении научных расчётов).</a:t>
            </a:r>
          </a:p>
          <a:p>
            <a:endParaRPr lang="ru-RU" dirty="0"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95536" y="476672"/>
            <a:ext cx="8291264" cy="5649491"/>
          </a:xfrm>
        </p:spPr>
        <p:txBody>
          <a:bodyPr>
            <a:normAutofit fontScale="77500" lnSpcReduction="20000"/>
          </a:bodyPr>
          <a:lstStyle/>
          <a:p>
            <a:r>
              <a:rPr lang="ru-RU" dirty="0" err="1"/>
              <a:t>Xen</a:t>
            </a:r>
            <a:r>
              <a:rPr lang="ru-RU" dirty="0"/>
              <a:t> (с помощью стека управления) поддерживает миграцию гостевых виртуальных машин по сети. Миграция </a:t>
            </a:r>
            <a:r>
              <a:rPr lang="ru-RU" dirty="0" err="1"/>
              <a:t>паравиртуальных</a:t>
            </a:r>
            <a:r>
              <a:rPr lang="ru-RU" dirty="0"/>
              <a:t> машин поддерживается с версии </a:t>
            </a:r>
            <a:r>
              <a:rPr lang="ru-RU" dirty="0" err="1"/>
              <a:t>Xen</a:t>
            </a:r>
            <a:r>
              <a:rPr lang="ru-RU" dirty="0"/>
              <a:t> 2, а HVM – с версии 3. Миграция может происходить с выключением гостевой системы, или прямо в процессе работы, так называемая «живая» миграция (англ. </a:t>
            </a:r>
            <a:r>
              <a:rPr lang="ru-RU" dirty="0" err="1"/>
              <a:t>live</a:t>
            </a:r>
            <a:r>
              <a:rPr lang="ru-RU" dirty="0"/>
              <a:t> </a:t>
            </a:r>
            <a:r>
              <a:rPr lang="ru-RU" dirty="0" err="1"/>
              <a:t>migration</a:t>
            </a:r>
            <a:r>
              <a:rPr lang="ru-RU" dirty="0"/>
              <a:t>) без потери доступности.</a:t>
            </a:r>
          </a:p>
          <a:p>
            <a:r>
              <a:rPr lang="ru-RU" dirty="0"/>
              <a:t> </a:t>
            </a:r>
          </a:p>
          <a:p>
            <a:r>
              <a:rPr lang="ru-RU" dirty="0"/>
              <a:t>Необходимо, чтобы оба физических сервера </a:t>
            </a:r>
            <a:r>
              <a:rPr lang="ru-RU" dirty="0" err="1"/>
              <a:t>Xen</a:t>
            </a:r>
            <a:r>
              <a:rPr lang="ru-RU" dirty="0"/>
              <a:t> видели одно и то же хранилище, на котором находятся данные виртуальной машины. Это требуется потому, что при миграции виртуальной машины её файловая система не копируется, так как это требовало бы слишком много времени даже в случае быстрой сети. Общее хранилище может быть организовано на основе различных технологий SAN или NAS, например </a:t>
            </a:r>
            <a:r>
              <a:rPr lang="ru-RU" dirty="0" err="1"/>
              <a:t>Fibre</a:t>
            </a:r>
            <a:r>
              <a:rPr lang="ru-RU" dirty="0"/>
              <a:t> </a:t>
            </a:r>
            <a:r>
              <a:rPr lang="ru-RU" dirty="0" err="1"/>
              <a:t>Channel</a:t>
            </a:r>
            <a:r>
              <a:rPr lang="ru-RU" dirty="0"/>
              <a:t>, </a:t>
            </a:r>
            <a:r>
              <a:rPr lang="ru-RU" dirty="0" err="1"/>
              <a:t>iSCSI</a:t>
            </a:r>
            <a:r>
              <a:rPr lang="ru-RU" dirty="0"/>
              <a:t> или DRBD.</a:t>
            </a:r>
          </a:p>
          <a:p>
            <a:endParaRPr lang="ru-RU" dirty="0"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251520" y="332656"/>
            <a:ext cx="8568952" cy="6336704"/>
          </a:xfrm>
        </p:spPr>
        <p:txBody>
          <a:bodyPr>
            <a:normAutofit fontScale="55000" lnSpcReduction="20000"/>
          </a:bodyPr>
          <a:lstStyle/>
          <a:p>
            <a:r>
              <a:rPr lang="ru-RU" dirty="0" smtClean="0"/>
              <a:t>Процесс </a:t>
            </a:r>
            <a:r>
              <a:rPr lang="ru-RU" dirty="0"/>
              <a:t>живой миграции на примере гипервизора </a:t>
            </a:r>
            <a:r>
              <a:rPr lang="ru-RU" dirty="0" err="1"/>
              <a:t>Xen</a:t>
            </a:r>
            <a:r>
              <a:rPr lang="ru-RU" dirty="0"/>
              <a:t>. Для живой миграции необходимо:</a:t>
            </a:r>
          </a:p>
          <a:p>
            <a:r>
              <a:rPr lang="ru-RU" dirty="0"/>
              <a:t> </a:t>
            </a:r>
            <a:r>
              <a:rPr lang="ru-RU" dirty="0" smtClean="0"/>
              <a:t>    </a:t>
            </a:r>
            <a:r>
              <a:rPr lang="ru-RU" dirty="0"/>
              <a:t>Минимум два сервера в кластере.</a:t>
            </a:r>
          </a:p>
          <a:p>
            <a:r>
              <a:rPr lang="ru-RU" dirty="0"/>
              <a:t>    Диск виртуальной машины должен находиться на ресурсе доступном обоим серверам кластера — старом и новом местонахождении.</a:t>
            </a:r>
          </a:p>
          <a:p>
            <a:r>
              <a:rPr lang="ru-RU" dirty="0"/>
              <a:t>    Путь к диску виртуальной машины на физических серверах должен быть идентичен.</a:t>
            </a:r>
          </a:p>
          <a:p>
            <a:r>
              <a:rPr lang="ru-RU" dirty="0"/>
              <a:t>    Серверы должны иметь доступ к одной подсети, в которой находится сетевой интерфейс виртуальной машины.</a:t>
            </a:r>
          </a:p>
          <a:p>
            <a:r>
              <a:rPr lang="ru-RU" dirty="0"/>
              <a:t>    Гипервизоры должны быть одинаковых, либо совместимых версий.</a:t>
            </a:r>
          </a:p>
          <a:p>
            <a:r>
              <a:rPr lang="ru-RU" dirty="0"/>
              <a:t>    Совместимое оборудование серверов в кластере (в первую очередь архитектуры и расширения CPU)</a:t>
            </a:r>
          </a:p>
          <a:p>
            <a:r>
              <a:rPr lang="ru-RU" dirty="0"/>
              <a:t> </a:t>
            </a:r>
          </a:p>
          <a:p>
            <a:r>
              <a:rPr lang="ru-RU" dirty="0"/>
              <a:t>Принципиальная очередность процесса живой миграции (на практике требуются дополнительные операции):</a:t>
            </a:r>
          </a:p>
          <a:p>
            <a:r>
              <a:rPr lang="ru-RU" dirty="0"/>
              <a:t> </a:t>
            </a:r>
            <a:r>
              <a:rPr lang="ru-RU" dirty="0" smtClean="0"/>
              <a:t>    </a:t>
            </a:r>
            <a:r>
              <a:rPr lang="ru-RU" dirty="0"/>
              <a:t>Остановка выполнения виртуальной машины.</a:t>
            </a:r>
          </a:p>
          <a:p>
            <a:r>
              <a:rPr lang="ru-RU" dirty="0"/>
              <a:t>    Передача параметров виртуальной машины с сервера исходного расположения на сервер целевого расположения.</a:t>
            </a:r>
          </a:p>
          <a:p>
            <a:r>
              <a:rPr lang="ru-RU" dirty="0"/>
              <a:t>    Передача образа оперативной памяти с сервера исходного расположения виртуальной машины на сервер целевого расположения.</a:t>
            </a:r>
          </a:p>
          <a:p>
            <a:r>
              <a:rPr lang="ru-RU" dirty="0"/>
              <a:t>    Создание виртуально домена и размещение образа оперативной памяти в RAM сервера целевого расположения.</a:t>
            </a:r>
          </a:p>
          <a:p>
            <a:r>
              <a:rPr lang="ru-RU" dirty="0"/>
              <a:t>    Запуск выполнения виртуальной машины на сервере целевого расположения.</a:t>
            </a:r>
          </a:p>
          <a:p>
            <a:endParaRPr lang="ru-RU" dirty="0"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ru-RU" dirty="0"/>
              <a:t>В связи с тем, что сам гипервизор (около 500—600 КБ) реализует только «ядро» системы, вся остальная функциональность выносится на прикладной уровень, работающий в dom0. Набор программ, реализующий функциональность за пределами </a:t>
            </a:r>
            <a:r>
              <a:rPr lang="ru-RU" dirty="0" err="1"/>
              <a:t>Xen</a:t>
            </a:r>
            <a:r>
              <a:rPr lang="ru-RU" dirty="0"/>
              <a:t> называют англ. </a:t>
            </a:r>
            <a:r>
              <a:rPr lang="ru-RU" dirty="0" err="1"/>
              <a:t>toolstack</a:t>
            </a:r>
            <a:r>
              <a:rPr lang="ru-RU" dirty="0"/>
              <a:t> (устоявшегося перевода не имеется, иногда используется термин «стек управления»).</a:t>
            </a:r>
          </a:p>
          <a:p>
            <a:r>
              <a:rPr lang="ru-RU" dirty="0"/>
              <a:t> </a:t>
            </a:r>
          </a:p>
          <a:p>
            <a:r>
              <a:rPr lang="ru-RU" dirty="0"/>
              <a:t>Существуют две версии </a:t>
            </a:r>
            <a:r>
              <a:rPr lang="ru-RU" dirty="0" err="1"/>
              <a:t>toolstack</a:t>
            </a:r>
            <a:r>
              <a:rPr lang="ru-RU" dirty="0"/>
              <a:t> для </a:t>
            </a:r>
            <a:r>
              <a:rPr lang="ru-RU" dirty="0" err="1"/>
              <a:t>Xen</a:t>
            </a:r>
            <a:r>
              <a:rPr lang="ru-RU" dirty="0"/>
              <a:t>: основанная на </a:t>
            </a:r>
            <a:r>
              <a:rPr lang="ru-RU" dirty="0" err="1"/>
              <a:t>xend</a:t>
            </a:r>
            <a:r>
              <a:rPr lang="ru-RU" dirty="0"/>
              <a:t> (входит в большинство поставок </a:t>
            </a:r>
            <a:r>
              <a:rPr lang="ru-RU" dirty="0" err="1"/>
              <a:t>Xen</a:t>
            </a:r>
            <a:r>
              <a:rPr lang="ru-RU" dirty="0"/>
              <a:t>) и основанная на </a:t>
            </a:r>
            <a:r>
              <a:rPr lang="ru-RU" dirty="0" err="1"/>
              <a:t>xapi</a:t>
            </a:r>
            <a:r>
              <a:rPr lang="ru-RU" dirty="0"/>
              <a:t> (входит в состав </a:t>
            </a:r>
            <a:r>
              <a:rPr lang="ru-RU" dirty="0" err="1"/>
              <a:t>Citrix</a:t>
            </a:r>
            <a:r>
              <a:rPr lang="ru-RU" dirty="0"/>
              <a:t> </a:t>
            </a:r>
            <a:r>
              <a:rPr lang="ru-RU" dirty="0" err="1"/>
              <a:t>XenServer</a:t>
            </a:r>
            <a:r>
              <a:rPr lang="ru-RU" dirty="0"/>
              <a:t> и </a:t>
            </a:r>
            <a:r>
              <a:rPr lang="ru-RU" dirty="0" err="1"/>
              <a:t>Xen</a:t>
            </a:r>
            <a:r>
              <a:rPr lang="ru-RU" dirty="0"/>
              <a:t> </a:t>
            </a:r>
            <a:r>
              <a:rPr lang="ru-RU" dirty="0" err="1"/>
              <a:t>Cloud</a:t>
            </a:r>
            <a:r>
              <a:rPr lang="ru-RU" dirty="0"/>
              <a:t> </a:t>
            </a:r>
            <a:r>
              <a:rPr lang="ru-RU" dirty="0" err="1"/>
              <a:t>Platform</a:t>
            </a:r>
            <a:r>
              <a:rPr lang="ru-RU" dirty="0"/>
              <a:t>). </a:t>
            </a:r>
            <a:r>
              <a:rPr lang="ru-RU" dirty="0" err="1"/>
              <a:t>Xend</a:t>
            </a:r>
            <a:r>
              <a:rPr lang="ru-RU" dirty="0"/>
              <a:t> развивался одновременно с </a:t>
            </a:r>
            <a:r>
              <a:rPr lang="ru-RU" dirty="0" err="1"/>
              <a:t>Xen</a:t>
            </a:r>
            <a:r>
              <a:rPr lang="ru-RU" dirty="0"/>
              <a:t>, написан на </a:t>
            </a:r>
            <a:r>
              <a:rPr lang="ru-RU" dirty="0" err="1"/>
              <a:t>Python</a:t>
            </a:r>
            <a:r>
              <a:rPr lang="ru-RU" dirty="0"/>
              <a:t> и с самого начала шёл под открытой лицензией. </a:t>
            </a:r>
            <a:r>
              <a:rPr lang="ru-RU" dirty="0" err="1"/>
              <a:t>Xapi</a:t>
            </a:r>
            <a:r>
              <a:rPr lang="ru-RU" dirty="0"/>
              <a:t> был </a:t>
            </a:r>
            <a:r>
              <a:rPr lang="ru-RU" dirty="0" err="1"/>
              <a:t>проприетарной</a:t>
            </a:r>
            <a:r>
              <a:rPr lang="ru-RU" dirty="0"/>
              <a:t> разработкой </a:t>
            </a:r>
            <a:r>
              <a:rPr lang="ru-RU" dirty="0" err="1"/>
              <a:t>Xensource</a:t>
            </a:r>
            <a:r>
              <a:rPr lang="ru-RU" dirty="0"/>
              <a:t> (в дальнейшем </a:t>
            </a:r>
            <a:r>
              <a:rPr lang="ru-RU" dirty="0" err="1"/>
              <a:t>Citrix</a:t>
            </a:r>
            <a:r>
              <a:rPr lang="ru-RU" dirty="0"/>
              <a:t>), но в 2009 году был опубликован под лицензией GPL. </a:t>
            </a:r>
            <a:r>
              <a:rPr lang="ru-RU" dirty="0" err="1"/>
              <a:t>Xapi</a:t>
            </a:r>
            <a:r>
              <a:rPr lang="ru-RU" dirty="0"/>
              <a:t> написан на </a:t>
            </a:r>
            <a:r>
              <a:rPr lang="ru-RU" dirty="0" err="1"/>
              <a:t>OCaml</a:t>
            </a:r>
            <a:r>
              <a:rPr lang="ru-RU" dirty="0"/>
              <a:t>, </a:t>
            </a:r>
            <a:r>
              <a:rPr lang="ru-RU" dirty="0" err="1"/>
              <a:t>на</a:t>
            </a:r>
            <a:r>
              <a:rPr lang="ru-RU" dirty="0"/>
              <a:t> момент написания имел меньший набор возможностей, но работал более стабильно.</a:t>
            </a:r>
          </a:p>
          <a:p>
            <a:endParaRPr lang="ru-RU" dirty="0"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ru-RU" dirty="0"/>
              <a:t>В </a:t>
            </a:r>
            <a:r>
              <a:rPr lang="ru-RU" dirty="0" smtClean="0"/>
              <a:t>версиях </a:t>
            </a:r>
            <a:r>
              <a:rPr lang="ru-RU" dirty="0" err="1"/>
              <a:t>toolstack</a:t>
            </a:r>
            <a:r>
              <a:rPr lang="ru-RU" dirty="0"/>
              <a:t> присутствуют следующие утилиты:</a:t>
            </a:r>
          </a:p>
          <a:p>
            <a:r>
              <a:rPr lang="ru-RU" dirty="0"/>
              <a:t> </a:t>
            </a:r>
          </a:p>
          <a:p>
            <a:r>
              <a:rPr lang="ru-RU" dirty="0"/>
              <a:t>    </a:t>
            </a:r>
            <a:r>
              <a:rPr lang="ru-RU" dirty="0" err="1"/>
              <a:t>xenstored</a:t>
            </a:r>
            <a:r>
              <a:rPr lang="ru-RU" dirty="0"/>
              <a:t> — демон, реализующий интерфейс </a:t>
            </a:r>
            <a:r>
              <a:rPr lang="ru-RU" dirty="0" err="1"/>
              <a:t>XenStore</a:t>
            </a:r>
            <a:r>
              <a:rPr lang="ru-RU" dirty="0"/>
              <a:t> – простая древовидная база данных, напоминающая </a:t>
            </a:r>
            <a:r>
              <a:rPr lang="ru-RU" dirty="0" err="1"/>
              <a:t>procfs</a:t>
            </a:r>
            <a:r>
              <a:rPr lang="ru-RU" dirty="0"/>
              <a:t> . В </a:t>
            </a:r>
            <a:r>
              <a:rPr lang="ru-RU" dirty="0" err="1"/>
              <a:t>xapi-toolstack</a:t>
            </a:r>
            <a:r>
              <a:rPr lang="ru-RU" dirty="0"/>
              <a:t> </a:t>
            </a:r>
            <a:r>
              <a:rPr lang="ru-RU" dirty="0" err="1"/>
              <a:t>XenStore</a:t>
            </a:r>
            <a:r>
              <a:rPr lang="ru-RU" dirty="0"/>
              <a:t> переписан на </a:t>
            </a:r>
            <a:r>
              <a:rPr lang="ru-RU" dirty="0" err="1"/>
              <a:t>ocaml</a:t>
            </a:r>
            <a:r>
              <a:rPr lang="ru-RU" dirty="0"/>
              <a:t>, но реализует ту же самую функциональность.</a:t>
            </a:r>
          </a:p>
          <a:p>
            <a:r>
              <a:rPr lang="ru-RU" dirty="0"/>
              <a:t>    </a:t>
            </a:r>
            <a:r>
              <a:rPr lang="ru-RU" dirty="0" err="1"/>
              <a:t>xenconsoled</a:t>
            </a:r>
            <a:r>
              <a:rPr lang="ru-RU" dirty="0"/>
              <a:t> — демон, обеспечивающий в dom0 доступ к консолям виртуальных машин. </a:t>
            </a:r>
            <a:r>
              <a:rPr lang="ru-RU" dirty="0" err="1"/>
              <a:t>Xenconsoled</a:t>
            </a:r>
            <a:r>
              <a:rPr lang="ru-RU" dirty="0"/>
              <a:t> реализует </a:t>
            </a:r>
            <a:r>
              <a:rPr lang="ru-RU" dirty="0" err="1"/>
              <a:t>бэкэнд</a:t>
            </a:r>
            <a:r>
              <a:rPr lang="ru-RU" dirty="0"/>
              <a:t> консольного устройства для </a:t>
            </a:r>
            <a:r>
              <a:rPr lang="ru-RU" dirty="0" err="1"/>
              <a:t>domU</a:t>
            </a:r>
            <a:r>
              <a:rPr lang="ru-RU" dirty="0"/>
              <a:t> и использует API unix98 для создания </a:t>
            </a:r>
            <a:r>
              <a:rPr lang="ru-RU" dirty="0" err="1"/>
              <a:t>псевдотерминалов</a:t>
            </a:r>
            <a:r>
              <a:rPr lang="ru-RU" dirty="0"/>
              <a:t> в dom0. Соответствие между номером </a:t>
            </a:r>
            <a:r>
              <a:rPr lang="ru-RU" dirty="0" err="1"/>
              <a:t>псевдотерминала</a:t>
            </a:r>
            <a:r>
              <a:rPr lang="ru-RU" dirty="0"/>
              <a:t> и виртуальной машиной записывается в </a:t>
            </a:r>
            <a:r>
              <a:rPr lang="ru-RU" dirty="0" err="1"/>
              <a:t>XenStore</a:t>
            </a:r>
            <a:r>
              <a:rPr lang="ru-RU" dirty="0"/>
              <a:t>.</a:t>
            </a:r>
          </a:p>
          <a:p>
            <a:endParaRPr lang="ru-RU" dirty="0"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ru-RU" dirty="0" err="1">
                <a:solidFill>
                  <a:srgbClr val="0070C0"/>
                </a:solidFill>
              </a:rPr>
              <a:t>Toolstack</a:t>
            </a:r>
            <a:r>
              <a:rPr lang="ru-RU" dirty="0">
                <a:solidFill>
                  <a:srgbClr val="0070C0"/>
                </a:solidFill>
              </a:rPr>
              <a:t> </a:t>
            </a:r>
            <a:r>
              <a:rPr lang="ru-RU" dirty="0"/>
              <a:t>обеспечивает управление виртуальными машинами (создание/удаление, запуск/останов, миграция, подключение ресурсов и </a:t>
            </a:r>
            <a:r>
              <a:rPr lang="ru-RU" dirty="0" err="1"/>
              <a:t>т.д</a:t>
            </a:r>
            <a:r>
              <a:rPr lang="ru-RU" dirty="0"/>
              <a:t>). </a:t>
            </a:r>
            <a:endParaRPr lang="ru-RU" dirty="0" smtClean="0"/>
          </a:p>
          <a:p>
            <a:r>
              <a:rPr lang="ru-RU" dirty="0" smtClean="0"/>
              <a:t>Кроме </a:t>
            </a:r>
            <a:r>
              <a:rPr lang="ru-RU" dirty="0"/>
              <a:t>этого, инструментарий обеспечивает управление ресурсами для крупномасштабных систем: создаёт и поддерживает </a:t>
            </a:r>
            <a:r>
              <a:rPr lang="ru-RU" dirty="0" err="1"/>
              <a:t>репозитории</a:t>
            </a:r>
            <a:r>
              <a:rPr lang="ru-RU" dirty="0"/>
              <a:t> хранения образов дисков виртуальных машин (SR — </a:t>
            </a:r>
            <a:r>
              <a:rPr lang="ru-RU" dirty="0" err="1"/>
              <a:t>storage</a:t>
            </a:r>
            <a:r>
              <a:rPr lang="ru-RU" dirty="0"/>
              <a:t> </a:t>
            </a:r>
            <a:r>
              <a:rPr lang="ru-RU" dirty="0" err="1"/>
              <a:t>repository</a:t>
            </a:r>
            <a:r>
              <a:rPr lang="ru-RU" dirty="0"/>
              <a:t>), </a:t>
            </a:r>
            <a:endParaRPr lang="ru-RU" dirty="0" smtClean="0"/>
          </a:p>
          <a:p>
            <a:r>
              <a:rPr lang="ru-RU" dirty="0" smtClean="0"/>
              <a:t>поддерживает </a:t>
            </a:r>
            <a:r>
              <a:rPr lang="ru-RU" dirty="0"/>
              <a:t>пулы серверов для миграции виртуальных машин и может управлять сложными конфигурациями локальной сети, в том числе с поддержкой VLAN. Кроме того, поддерживается интерфейс удаленного управления </a:t>
            </a:r>
            <a:r>
              <a:rPr lang="ru-RU" dirty="0" err="1"/>
              <a:t>XenApi</a:t>
            </a:r>
            <a:r>
              <a:rPr lang="ru-RU" dirty="0"/>
              <a:t> на основе </a:t>
            </a:r>
            <a:r>
              <a:rPr lang="ru-RU" dirty="0" smtClean="0"/>
              <a:t>XML-RPC.</a:t>
            </a:r>
            <a:endParaRPr lang="ru-RU" dirty="0"/>
          </a:p>
          <a:p>
            <a:endParaRPr lang="ru-RU" dirty="0"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23528" y="332656"/>
            <a:ext cx="8363272" cy="5793507"/>
          </a:xfrm>
        </p:spPr>
        <p:txBody>
          <a:bodyPr>
            <a:normAutofit fontScale="70000" lnSpcReduction="20000"/>
          </a:bodyPr>
          <a:lstStyle/>
          <a:p>
            <a:r>
              <a:rPr lang="ru-RU" dirty="0"/>
              <a:t>Являясь гибридным гипервизором типа 1, </a:t>
            </a:r>
            <a:r>
              <a:rPr lang="ru-RU" dirty="0" err="1"/>
              <a:t>Xen</a:t>
            </a:r>
            <a:r>
              <a:rPr lang="ru-RU" dirty="0"/>
              <a:t> запускается непосредственно на аппаратной платформе, но для своей работы требует управляющей операционной системы в dom0. </a:t>
            </a:r>
            <a:r>
              <a:rPr lang="ru-RU" dirty="0" err="1"/>
              <a:t>Xen</a:t>
            </a:r>
            <a:r>
              <a:rPr lang="ru-RU" dirty="0"/>
              <a:t> поддерживает процессоры, начиная от </a:t>
            </a:r>
            <a:r>
              <a:rPr lang="ru-RU" dirty="0" err="1"/>
              <a:t>Pentium</a:t>
            </a:r>
            <a:r>
              <a:rPr lang="ru-RU" dirty="0"/>
              <a:t> II, имеются версии для архитектур x86-64, </a:t>
            </a:r>
            <a:r>
              <a:rPr lang="ru-RU" dirty="0" err="1"/>
              <a:t>PowerPC</a:t>
            </a:r>
            <a:r>
              <a:rPr lang="ru-RU" dirty="0"/>
              <a:t>, </a:t>
            </a:r>
            <a:r>
              <a:rPr lang="ru-RU" dirty="0" err="1"/>
              <a:t>Itanium</a:t>
            </a:r>
            <a:r>
              <a:rPr lang="ru-RU" dirty="0"/>
              <a:t> (до версии 4.4) и ARM (стабильна с версии 4.4). Загрузка </a:t>
            </a:r>
            <a:r>
              <a:rPr lang="ru-RU" dirty="0" err="1"/>
              <a:t>Xen</a:t>
            </a:r>
            <a:r>
              <a:rPr lang="ru-RU" dirty="0"/>
              <a:t> осуществляется начальным загрузчиком типа GRUB или подобным. Непосредственно после загрузки </a:t>
            </a:r>
            <a:r>
              <a:rPr lang="ru-RU" dirty="0" err="1"/>
              <a:t>Xen</a:t>
            </a:r>
            <a:r>
              <a:rPr lang="ru-RU" dirty="0"/>
              <a:t> запускает операционную систему в dom0.</a:t>
            </a:r>
          </a:p>
          <a:p>
            <a:r>
              <a:rPr lang="ru-RU" dirty="0"/>
              <a:t> </a:t>
            </a:r>
          </a:p>
          <a:p>
            <a:r>
              <a:rPr lang="ru-RU" dirty="0"/>
              <a:t>В большинстве инсталляций в качестве ОС управляющего домена dom0 используется </a:t>
            </a:r>
            <a:r>
              <a:rPr lang="ru-RU" dirty="0" err="1"/>
              <a:t>Linux</a:t>
            </a:r>
            <a:r>
              <a:rPr lang="ru-RU" dirty="0"/>
              <a:t>. Долгое время поддержка </a:t>
            </a:r>
            <a:r>
              <a:rPr lang="ru-RU" dirty="0" err="1"/>
              <a:t>Xen</a:t>
            </a:r>
            <a:r>
              <a:rPr lang="ru-RU" dirty="0"/>
              <a:t> не была включена в официальное ядро </a:t>
            </a:r>
            <a:r>
              <a:rPr lang="ru-RU" dirty="0" err="1"/>
              <a:t>Linux</a:t>
            </a:r>
            <a:r>
              <a:rPr lang="ru-RU" dirty="0"/>
              <a:t> и существовала в виде набора </a:t>
            </a:r>
            <a:r>
              <a:rPr lang="ru-RU" dirty="0" err="1"/>
              <a:t>патчей</a:t>
            </a:r>
            <a:r>
              <a:rPr lang="ru-RU" dirty="0"/>
              <a:t> для ядра v2.6.18. Начиная с v2.6.37 в ядре </a:t>
            </a:r>
            <a:r>
              <a:rPr lang="ru-RU" dirty="0" err="1"/>
              <a:t>Linux</a:t>
            </a:r>
            <a:r>
              <a:rPr lang="ru-RU" dirty="0"/>
              <a:t> появился механизм </a:t>
            </a:r>
            <a:r>
              <a:rPr lang="ru-RU" dirty="0" err="1"/>
              <a:t>pv_ops</a:t>
            </a:r>
            <a:r>
              <a:rPr lang="ru-RU" dirty="0"/>
              <a:t> для взаимодействия с </a:t>
            </a:r>
            <a:r>
              <a:rPr lang="ru-RU" dirty="0" smtClean="0"/>
              <a:t>гипервизорами. </a:t>
            </a:r>
            <a:r>
              <a:rPr lang="ru-RU" dirty="0"/>
              <a:t>Данный механизм позволяет ядру работать как в </a:t>
            </a:r>
            <a:r>
              <a:rPr lang="ru-RU" dirty="0" err="1"/>
              <a:t>паравиртуальном</a:t>
            </a:r>
            <a:r>
              <a:rPr lang="ru-RU" dirty="0"/>
              <a:t> режиме, так и непосредственно на железе. Начиная с версии </a:t>
            </a:r>
            <a:r>
              <a:rPr lang="ru-RU" dirty="0" err="1"/>
              <a:t>Xen</a:t>
            </a:r>
            <a:r>
              <a:rPr lang="ru-RU" dirty="0"/>
              <a:t> 4.0 поддерживает механизм </a:t>
            </a:r>
            <a:r>
              <a:rPr lang="ru-RU" dirty="0" err="1"/>
              <a:t>pv_ops</a:t>
            </a:r>
            <a:r>
              <a:rPr lang="ru-RU" dirty="0"/>
              <a:t> для ядра </a:t>
            </a:r>
            <a:r>
              <a:rPr lang="ru-RU" dirty="0" err="1"/>
              <a:t>Linux</a:t>
            </a:r>
            <a:r>
              <a:rPr lang="ru-RU" dirty="0"/>
              <a:t> в </a:t>
            </a:r>
            <a:r>
              <a:rPr lang="ru-RU" dirty="0" smtClean="0"/>
              <a:t>dom0. </a:t>
            </a:r>
            <a:r>
              <a:rPr lang="ru-RU" dirty="0"/>
              <a:t>Ядра </a:t>
            </a:r>
            <a:r>
              <a:rPr lang="ru-RU" dirty="0" err="1"/>
              <a:t>Linux</a:t>
            </a:r>
            <a:r>
              <a:rPr lang="ru-RU" dirty="0"/>
              <a:t> выше 3.0 также полностью поддерживают </a:t>
            </a:r>
            <a:r>
              <a:rPr lang="ru-RU" dirty="0" err="1"/>
              <a:t>Xen</a:t>
            </a:r>
            <a:r>
              <a:rPr lang="ru-RU" dirty="0"/>
              <a:t> и для dom0 и для </a:t>
            </a:r>
            <a:r>
              <a:rPr lang="ru-RU" dirty="0" err="1" smtClean="0"/>
              <a:t>domU</a:t>
            </a:r>
            <a:r>
              <a:rPr lang="ru-RU" dirty="0" smtClean="0"/>
              <a:t>.</a:t>
            </a:r>
            <a:endParaRPr lang="ru-RU" dirty="0"/>
          </a:p>
          <a:p>
            <a:endParaRPr lang="ru-RU" dirty="0"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467544" y="404664"/>
            <a:ext cx="8352928" cy="5688632"/>
          </a:xfrm>
        </p:spPr>
        <p:txBody>
          <a:bodyPr>
            <a:normAutofit fontScale="85000" lnSpcReduction="20000"/>
          </a:bodyPr>
          <a:lstStyle/>
          <a:p>
            <a:r>
              <a:rPr lang="ru-RU" dirty="0" smtClean="0"/>
              <a:t>Поддерживаются различные ОС для </a:t>
            </a:r>
            <a:r>
              <a:rPr lang="en-US" dirty="0" smtClean="0"/>
              <a:t>dom0</a:t>
            </a:r>
            <a:r>
              <a:rPr lang="ru-RU" dirty="0" smtClean="0"/>
              <a:t>, в основном дистрибутивы </a:t>
            </a:r>
            <a:r>
              <a:rPr lang="en-US" dirty="0" smtClean="0"/>
              <a:t>Linux</a:t>
            </a:r>
            <a:r>
              <a:rPr lang="ru-RU" dirty="0" smtClean="0"/>
              <a:t>, для гостевой ОС есть поддержка </a:t>
            </a:r>
            <a:r>
              <a:rPr lang="en-US" dirty="0" smtClean="0"/>
              <a:t>Windows.</a:t>
            </a:r>
          </a:p>
          <a:p>
            <a:r>
              <a:rPr lang="ru-RU" dirty="0" err="1"/>
              <a:t>Xen</a:t>
            </a:r>
            <a:r>
              <a:rPr lang="ru-RU" dirty="0"/>
              <a:t> широко применяется как компонент виртуализации в облачных вычислениях и при организации служб выделенных частных серверов. Такие </a:t>
            </a:r>
            <a:r>
              <a:rPr lang="ru-RU" dirty="0" err="1"/>
              <a:t>хостинговые</a:t>
            </a:r>
            <a:r>
              <a:rPr lang="ru-RU" dirty="0"/>
              <a:t> компании как </a:t>
            </a:r>
            <a:r>
              <a:rPr lang="ru-RU" dirty="0" err="1"/>
              <a:t>Amazon</a:t>
            </a:r>
            <a:r>
              <a:rPr lang="ru-RU" dirty="0"/>
              <a:t> </a:t>
            </a:r>
            <a:r>
              <a:rPr lang="ru-RU" dirty="0" err="1"/>
              <a:t>Elastic</a:t>
            </a:r>
            <a:r>
              <a:rPr lang="ru-RU" dirty="0"/>
              <a:t> </a:t>
            </a:r>
            <a:r>
              <a:rPr lang="ru-RU" dirty="0" err="1"/>
              <a:t>Compute</a:t>
            </a:r>
            <a:r>
              <a:rPr lang="ru-RU" dirty="0"/>
              <a:t> </a:t>
            </a:r>
            <a:r>
              <a:rPr lang="ru-RU" dirty="0" err="1"/>
              <a:t>Cloud</a:t>
            </a:r>
            <a:r>
              <a:rPr lang="ru-RU" dirty="0"/>
              <a:t>, </a:t>
            </a:r>
            <a:r>
              <a:rPr lang="ru-RU" dirty="0" err="1"/>
              <a:t>Liquid</a:t>
            </a:r>
            <a:r>
              <a:rPr lang="ru-RU" dirty="0"/>
              <a:t> </a:t>
            </a:r>
            <a:r>
              <a:rPr lang="ru-RU" dirty="0" err="1"/>
              <a:t>Web</a:t>
            </a:r>
            <a:r>
              <a:rPr lang="ru-RU" dirty="0"/>
              <a:t>, </a:t>
            </a:r>
            <a:r>
              <a:rPr lang="ru-RU" dirty="0" err="1"/>
              <a:t>Fujitsu</a:t>
            </a:r>
            <a:r>
              <a:rPr lang="ru-RU" dirty="0"/>
              <a:t> </a:t>
            </a:r>
            <a:r>
              <a:rPr lang="ru-RU" dirty="0" err="1"/>
              <a:t>Global</a:t>
            </a:r>
            <a:r>
              <a:rPr lang="ru-RU" dirty="0"/>
              <a:t> </a:t>
            </a:r>
            <a:r>
              <a:rPr lang="ru-RU" dirty="0" err="1"/>
              <a:t>Cloud</a:t>
            </a:r>
            <a:r>
              <a:rPr lang="ru-RU" dirty="0"/>
              <a:t> </a:t>
            </a:r>
            <a:r>
              <a:rPr lang="ru-RU" dirty="0" err="1" smtClean="0"/>
              <a:t>Platform</a:t>
            </a:r>
            <a:r>
              <a:rPr lang="ru-RU" dirty="0" smtClean="0"/>
              <a:t>, </a:t>
            </a:r>
            <a:r>
              <a:rPr lang="ru-RU" dirty="0" err="1"/>
              <a:t>Linode</a:t>
            </a:r>
            <a:r>
              <a:rPr lang="ru-RU" dirty="0"/>
              <a:t>, </a:t>
            </a:r>
            <a:r>
              <a:rPr lang="ru-RU" dirty="0" err="1" smtClean="0"/>
              <a:t>SparkNode</a:t>
            </a:r>
            <a:r>
              <a:rPr lang="ru-RU" dirty="0" smtClean="0"/>
              <a:t> </a:t>
            </a:r>
            <a:r>
              <a:rPr lang="ru-RU" dirty="0"/>
              <a:t>и </a:t>
            </a:r>
            <a:r>
              <a:rPr lang="ru-RU" dirty="0" err="1"/>
              <a:t>Rackspace</a:t>
            </a:r>
            <a:r>
              <a:rPr lang="ru-RU" dirty="0"/>
              <a:t> </a:t>
            </a:r>
            <a:r>
              <a:rPr lang="ru-RU" dirty="0" err="1"/>
              <a:t>Cloud</a:t>
            </a:r>
            <a:r>
              <a:rPr lang="ru-RU" dirty="0"/>
              <a:t> используют </a:t>
            </a:r>
            <a:r>
              <a:rPr lang="ru-RU" dirty="0" err="1"/>
              <a:t>Xen</a:t>
            </a:r>
            <a:r>
              <a:rPr lang="ru-RU" dirty="0"/>
              <a:t> как гипервизор виртуальных машин.</a:t>
            </a:r>
          </a:p>
          <a:p>
            <a:r>
              <a:rPr lang="ru-RU" dirty="0"/>
              <a:t> </a:t>
            </a:r>
          </a:p>
          <a:p>
            <a:r>
              <a:rPr lang="en-US" dirty="0" smtClean="0"/>
              <a:t>C</a:t>
            </a:r>
            <a:r>
              <a:rPr lang="ru-RU" dirty="0" err="1" smtClean="0"/>
              <a:t>ообщество</a:t>
            </a:r>
            <a:r>
              <a:rPr lang="ru-RU" dirty="0" smtClean="0"/>
              <a:t> </a:t>
            </a:r>
            <a:r>
              <a:rPr lang="ru-RU" dirty="0" err="1"/>
              <a:t>Xen</a:t>
            </a:r>
            <a:r>
              <a:rPr lang="ru-RU" dirty="0"/>
              <a:t> разрабатывает </a:t>
            </a:r>
            <a:r>
              <a:rPr lang="ru-RU" dirty="0" err="1"/>
              <a:t>Xen</a:t>
            </a:r>
            <a:r>
              <a:rPr lang="ru-RU" dirty="0"/>
              <a:t> </a:t>
            </a:r>
            <a:r>
              <a:rPr lang="ru-RU" dirty="0" err="1"/>
              <a:t>Cloud</a:t>
            </a:r>
            <a:r>
              <a:rPr lang="ru-RU" dirty="0"/>
              <a:t> </a:t>
            </a:r>
            <a:r>
              <a:rPr lang="ru-RU" dirty="0" err="1"/>
              <a:t>Platform</a:t>
            </a:r>
            <a:r>
              <a:rPr lang="ru-RU" dirty="0"/>
              <a:t> (XCP) — систему серверной виртуализации. Своё происхождение XCP ведет от бесплатной версии </a:t>
            </a:r>
            <a:r>
              <a:rPr lang="ru-RU" dirty="0" err="1"/>
              <a:t>Citrix</a:t>
            </a:r>
            <a:r>
              <a:rPr lang="ru-RU" dirty="0"/>
              <a:t> </a:t>
            </a:r>
            <a:r>
              <a:rPr lang="ru-RU" dirty="0" err="1"/>
              <a:t>XenServer</a:t>
            </a:r>
            <a:r>
              <a:rPr lang="ru-RU" dirty="0"/>
              <a:t> и выпускается полностью под GNU GPL.</a:t>
            </a:r>
          </a:p>
          <a:p>
            <a:endParaRPr lang="ru-RU" dirty="0"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 smtClean="0"/>
              <a:t>VMware</a:t>
            </a:r>
            <a:r>
              <a:rPr lang="ru-RU" dirty="0" smtClean="0"/>
              <a:t> </a:t>
            </a:r>
            <a:r>
              <a:rPr lang="ru-RU" dirty="0" err="1" smtClean="0"/>
              <a:t>Workstation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251520" y="1268760"/>
            <a:ext cx="8712968" cy="5472608"/>
          </a:xfrm>
        </p:spPr>
        <p:txBody>
          <a:bodyPr>
            <a:normAutofit fontScale="55000" lnSpcReduction="20000"/>
          </a:bodyPr>
          <a:lstStyle/>
          <a:p>
            <a:r>
              <a:rPr lang="ru-RU" dirty="0" smtClean="0"/>
              <a:t>программное </a:t>
            </a:r>
            <a:r>
              <a:rPr lang="ru-RU" dirty="0"/>
              <a:t>обеспечение виртуализации, предназначенное для компьютеров </a:t>
            </a:r>
            <a:r>
              <a:rPr lang="ru-RU" dirty="0" smtClean="0"/>
              <a:t>x86-64 </a:t>
            </a:r>
            <a:r>
              <a:rPr lang="ru-RU" dirty="0"/>
              <a:t>операционных систем </a:t>
            </a:r>
            <a:r>
              <a:rPr lang="ru-RU" dirty="0" err="1"/>
              <a:t>Microsoft</a:t>
            </a:r>
            <a:r>
              <a:rPr lang="ru-RU" dirty="0"/>
              <a:t> </a:t>
            </a:r>
            <a:r>
              <a:rPr lang="ru-RU" dirty="0" err="1"/>
              <a:t>Windows</a:t>
            </a:r>
            <a:r>
              <a:rPr lang="ru-RU" dirty="0"/>
              <a:t> и </a:t>
            </a:r>
            <a:r>
              <a:rPr lang="ru-RU" dirty="0" err="1" smtClean="0"/>
              <a:t>Linux</a:t>
            </a:r>
            <a:r>
              <a:rPr lang="ru-RU" dirty="0" smtClean="0"/>
              <a:t>. </a:t>
            </a:r>
            <a:r>
              <a:rPr lang="ru-RU" dirty="0"/>
              <a:t>Позволяет пользователю установить одну или более виртуальных машин на один физический компьютер и запускать их параллельно с ним. Каждая виртуальная машина может выполнять свою операционную систему, включая </a:t>
            </a:r>
            <a:r>
              <a:rPr lang="ru-RU" dirty="0" err="1"/>
              <a:t>Microsoft</a:t>
            </a:r>
            <a:r>
              <a:rPr lang="ru-RU" dirty="0"/>
              <a:t> </a:t>
            </a:r>
            <a:r>
              <a:rPr lang="ru-RU" dirty="0" err="1"/>
              <a:t>Windows</a:t>
            </a:r>
            <a:r>
              <a:rPr lang="ru-RU" dirty="0"/>
              <a:t>, </a:t>
            </a:r>
            <a:r>
              <a:rPr lang="ru-RU" dirty="0" err="1"/>
              <a:t>Linux</a:t>
            </a:r>
            <a:r>
              <a:rPr lang="ru-RU" dirty="0"/>
              <a:t>, BSD, и </a:t>
            </a:r>
            <a:r>
              <a:rPr lang="ru-RU" dirty="0" smtClean="0"/>
              <a:t>MS-DOS. </a:t>
            </a:r>
            <a:r>
              <a:rPr lang="ru-RU" dirty="0" err="1"/>
              <a:t>VMware</a:t>
            </a:r>
            <a:r>
              <a:rPr lang="ru-RU" dirty="0"/>
              <a:t> </a:t>
            </a:r>
            <a:r>
              <a:rPr lang="ru-RU" dirty="0" err="1"/>
              <a:t>Workstation</a:t>
            </a:r>
            <a:r>
              <a:rPr lang="ru-RU" dirty="0"/>
              <a:t> разработана и продается компанией </a:t>
            </a:r>
            <a:r>
              <a:rPr lang="ru-RU" dirty="0" err="1"/>
              <a:t>VMware</a:t>
            </a:r>
            <a:r>
              <a:rPr lang="ru-RU" dirty="0"/>
              <a:t>, подразделением EMC </a:t>
            </a:r>
            <a:r>
              <a:rPr lang="ru-RU" dirty="0" err="1"/>
              <a:t>Corporation</a:t>
            </a:r>
            <a:r>
              <a:rPr lang="ru-RU" dirty="0"/>
              <a:t>.</a:t>
            </a:r>
          </a:p>
          <a:p>
            <a:r>
              <a:rPr lang="ru-RU" dirty="0"/>
              <a:t> </a:t>
            </a:r>
          </a:p>
          <a:p>
            <a:r>
              <a:rPr lang="ru-RU" dirty="0" err="1"/>
              <a:t>VMware</a:t>
            </a:r>
            <a:r>
              <a:rPr lang="ru-RU" dirty="0"/>
              <a:t> </a:t>
            </a:r>
            <a:r>
              <a:rPr lang="ru-RU" dirty="0" err="1"/>
              <a:t>Workstation</a:t>
            </a:r>
            <a:r>
              <a:rPr lang="ru-RU" dirty="0"/>
              <a:t> поддерживает мосты с сетевым адаптером реального </a:t>
            </a:r>
            <a:r>
              <a:rPr lang="ru-RU" dirty="0" smtClean="0"/>
              <a:t>компьютера, </a:t>
            </a:r>
            <a:r>
              <a:rPr lang="ru-RU" dirty="0"/>
              <a:t>а также создание общих папок с виртуальной </a:t>
            </a:r>
            <a:r>
              <a:rPr lang="ru-RU" dirty="0" smtClean="0"/>
              <a:t>машиной. </a:t>
            </a:r>
            <a:r>
              <a:rPr lang="ru-RU" dirty="0"/>
              <a:t>Программа может монтировать реальные CD или DVD диски или ISO образы в виртуальные оптические приводы, при этом виртуальная машина будет считать, что приводы </a:t>
            </a:r>
            <a:r>
              <a:rPr lang="ru-RU" dirty="0" smtClean="0"/>
              <a:t>настоящие. </a:t>
            </a:r>
            <a:r>
              <a:rPr lang="ru-RU" dirty="0"/>
              <a:t>Виртуальные жесткие диски хранятся в файлах .</a:t>
            </a:r>
            <a:r>
              <a:rPr lang="ru-RU" dirty="0" err="1"/>
              <a:t>vmdk</a:t>
            </a:r>
            <a:r>
              <a:rPr lang="ru-RU" dirty="0"/>
              <a:t> </a:t>
            </a:r>
            <a:r>
              <a:rPr lang="ru-RU" dirty="0" smtClean="0"/>
              <a:t>.</a:t>
            </a:r>
            <a:endParaRPr lang="ru-RU" dirty="0"/>
          </a:p>
          <a:p>
            <a:r>
              <a:rPr lang="ru-RU" dirty="0"/>
              <a:t> </a:t>
            </a:r>
          </a:p>
          <a:p>
            <a:r>
              <a:rPr lang="ru-RU" dirty="0" err="1"/>
              <a:t>VMware</a:t>
            </a:r>
            <a:r>
              <a:rPr lang="ru-RU" dirty="0"/>
              <a:t> </a:t>
            </a:r>
            <a:r>
              <a:rPr lang="ru-RU" dirty="0" err="1"/>
              <a:t>Workstation</a:t>
            </a:r>
            <a:r>
              <a:rPr lang="ru-RU" dirty="0"/>
              <a:t> в любой момент может сохранить текущее состояние виртуальной машины (снимок). Данные снимки позже могут быть восстановлены, что возвращает виртуальную машину в сохраненное </a:t>
            </a:r>
            <a:r>
              <a:rPr lang="ru-RU" dirty="0" smtClean="0"/>
              <a:t>состояние.</a:t>
            </a:r>
            <a:endParaRPr lang="ru-RU" dirty="0"/>
          </a:p>
          <a:p>
            <a:r>
              <a:rPr lang="ru-RU" dirty="0"/>
              <a:t> </a:t>
            </a:r>
          </a:p>
          <a:p>
            <a:r>
              <a:rPr lang="ru-RU" dirty="0" err="1"/>
              <a:t>VMware</a:t>
            </a:r>
            <a:r>
              <a:rPr lang="ru-RU" dirty="0"/>
              <a:t> </a:t>
            </a:r>
            <a:r>
              <a:rPr lang="ru-RU" dirty="0" err="1"/>
              <a:t>Workstation</a:t>
            </a:r>
            <a:r>
              <a:rPr lang="ru-RU" dirty="0"/>
              <a:t> включает в себя возможность объединять несколько виртуальных машин в группу, которую можно включать, выключать, приостанавливать или возобновлять как единый объект, что является полезным для тестирования технологий клиент-сервер</a:t>
            </a:r>
          </a:p>
          <a:p>
            <a:endParaRPr lang="ru-RU" dirty="0"/>
          </a:p>
        </p:txBody>
      </p:sp>
      <p:pic>
        <p:nvPicPr>
          <p:cNvPr id="7577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24328" y="188640"/>
            <a:ext cx="1242442" cy="1089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Примеры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Microsoft Azure</a:t>
            </a:r>
          </a:p>
          <a:p>
            <a:r>
              <a:rPr lang="en-US" dirty="0" err="1" smtClean="0"/>
              <a:t>Heroku</a:t>
            </a:r>
            <a:endParaRPr lang="en-US" dirty="0" smtClean="0"/>
          </a:p>
          <a:p>
            <a:r>
              <a:rPr lang="en-US" dirty="0" smtClean="0"/>
              <a:t>Google App Engine</a:t>
            </a:r>
          </a:p>
          <a:p>
            <a:r>
              <a:rPr lang="en-US" dirty="0" smtClean="0"/>
              <a:t>Amazon web services</a:t>
            </a:r>
            <a:endParaRPr lang="ru-RU" dirty="0" smtClean="0"/>
          </a:p>
          <a:p>
            <a:r>
              <a:rPr lang="en-US" dirty="0" err="1" smtClean="0"/>
              <a:t>PythonAnyWhere</a:t>
            </a:r>
            <a:endParaRPr lang="ru-RU" dirty="0"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 smtClean="0"/>
              <a:t>Контейнерая</a:t>
            </a:r>
            <a:r>
              <a:rPr lang="ru-RU" dirty="0" smtClean="0"/>
              <a:t> виртуализация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ru-RU" dirty="0" smtClean="0"/>
              <a:t>Виртуализация </a:t>
            </a:r>
            <a:r>
              <a:rPr lang="ru-RU" dirty="0"/>
              <a:t>на уровне операционной системы — позволяет запускать изолированные виртуальные системы на одном физическом узле, но не позволяет запускать операционные системы с ядрами, отличными от типа ядра базовой операционной системы. При таком подходе не существует отдельного слоя гипервизора, вместо этого сама </a:t>
            </a:r>
            <a:r>
              <a:rPr lang="ru-RU" dirty="0" err="1"/>
              <a:t>хостовая</a:t>
            </a:r>
            <a:r>
              <a:rPr lang="ru-RU" dirty="0"/>
              <a:t> операционная система отвечает за разделение аппаратных ресурсов между несколькими гостевыми системами (контейнерами) и обеспечивает их независимость. Некоторые реализации</a:t>
            </a:r>
            <a:r>
              <a:rPr lang="en-US" dirty="0"/>
              <a:t> — FreeBSD Jail (2000), </a:t>
            </a:r>
            <a:r>
              <a:rPr lang="en-US" dirty="0" err="1"/>
              <a:t>Virtuozzo</a:t>
            </a:r>
            <a:r>
              <a:rPr lang="en-US" dirty="0"/>
              <a:t> Containers (2000), Solaris Containers (2005), Linux-</a:t>
            </a:r>
            <a:r>
              <a:rPr lang="en-US" dirty="0" err="1"/>
              <a:t>VServer</a:t>
            </a:r>
            <a:r>
              <a:rPr lang="en-US" dirty="0"/>
              <a:t>[en], </a:t>
            </a:r>
            <a:r>
              <a:rPr lang="en-US" dirty="0" err="1"/>
              <a:t>OpenVZ</a:t>
            </a:r>
            <a:r>
              <a:rPr lang="en-US" dirty="0"/>
              <a:t> (2005), LXC (2008), </a:t>
            </a:r>
            <a:r>
              <a:rPr lang="en-US" dirty="0" err="1"/>
              <a:t>iCore</a:t>
            </a:r>
            <a:r>
              <a:rPr lang="en-US" dirty="0"/>
              <a:t> Virtual Accounts (2008), </a:t>
            </a:r>
            <a:r>
              <a:rPr lang="en-US" dirty="0" err="1"/>
              <a:t>Docker</a:t>
            </a:r>
            <a:r>
              <a:rPr lang="en-US" dirty="0"/>
              <a:t> (2013).</a:t>
            </a:r>
            <a:endParaRPr lang="ru-RU" dirty="0"/>
          </a:p>
          <a:p>
            <a:endParaRPr lang="ru-RU" dirty="0"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51520" y="332656"/>
            <a:ext cx="6203032" cy="1143000"/>
          </a:xfrm>
        </p:spPr>
        <p:txBody>
          <a:bodyPr/>
          <a:lstStyle/>
          <a:p>
            <a:r>
              <a:rPr lang="en-US" dirty="0" err="1" smtClean="0"/>
              <a:t>Docker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457200" y="1600200"/>
            <a:ext cx="8147248" cy="4133055"/>
          </a:xfrm>
        </p:spPr>
        <p:txBody>
          <a:bodyPr>
            <a:normAutofit fontScale="77500" lnSpcReduction="20000"/>
          </a:bodyPr>
          <a:lstStyle/>
          <a:p>
            <a:r>
              <a:rPr lang="ru-RU" dirty="0" smtClean="0"/>
              <a:t>Программное </a:t>
            </a:r>
            <a:r>
              <a:rPr lang="ru-RU" dirty="0"/>
              <a:t>обеспечение для автоматизации развёртывания и управления приложениями в средах с поддержкой контейнеризации. Позволяет «упаковать» приложение со всем его окружением и зависимостями в контейнер, который может быть перенесён на любую </a:t>
            </a:r>
            <a:r>
              <a:rPr lang="en-US" dirty="0"/>
              <a:t>Linux</a:t>
            </a:r>
            <a:r>
              <a:rPr lang="ru-RU" dirty="0"/>
              <a:t>-систему с поддержкой </a:t>
            </a:r>
            <a:r>
              <a:rPr lang="en-US" dirty="0" err="1"/>
              <a:t>cgroups</a:t>
            </a:r>
            <a:r>
              <a:rPr lang="ru-RU" dirty="0"/>
              <a:t> в ядре, а также предоставляет среду по управлению контейнерами. Изначально использовал возможности </a:t>
            </a:r>
            <a:r>
              <a:rPr lang="en-US" dirty="0"/>
              <a:t>LXC</a:t>
            </a:r>
            <a:r>
              <a:rPr lang="ru-RU" dirty="0"/>
              <a:t>, с 2015 года применял собственную библиотеку, абстрагирующую </a:t>
            </a:r>
            <a:r>
              <a:rPr lang="ru-RU" dirty="0" err="1"/>
              <a:t>виртуализационные</a:t>
            </a:r>
            <a:r>
              <a:rPr lang="ru-RU" dirty="0"/>
              <a:t> возможности ядра </a:t>
            </a:r>
            <a:r>
              <a:rPr lang="en-US" dirty="0"/>
              <a:t>Linux</a:t>
            </a:r>
            <a:r>
              <a:rPr lang="ru-RU" dirty="0"/>
              <a:t> — </a:t>
            </a:r>
            <a:r>
              <a:rPr lang="en-US" dirty="0" err="1"/>
              <a:t>libcontainer</a:t>
            </a:r>
            <a:r>
              <a:rPr lang="ru-RU" dirty="0"/>
              <a:t>. С появлением ​</a:t>
            </a:r>
            <a:r>
              <a:rPr lang="en-US" dirty="0"/>
              <a:t>Open Container Initiative</a:t>
            </a:r>
            <a:r>
              <a:rPr lang="ru-RU" dirty="0"/>
              <a:t> начался переход от монолитной к модульной архитектуре.</a:t>
            </a:r>
          </a:p>
          <a:p>
            <a:endParaRPr lang="ru-RU" dirty="0"/>
          </a:p>
        </p:txBody>
      </p:sp>
      <p:pic>
        <p:nvPicPr>
          <p:cNvPr id="4" name="Рисунок 3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716016" y="260648"/>
            <a:ext cx="4190365" cy="10020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179512" y="188640"/>
            <a:ext cx="8712968" cy="6480720"/>
          </a:xfrm>
        </p:spPr>
        <p:txBody>
          <a:bodyPr>
            <a:normAutofit fontScale="55000" lnSpcReduction="20000"/>
          </a:bodyPr>
          <a:lstStyle/>
          <a:p>
            <a:r>
              <a:rPr lang="ru-RU" dirty="0"/>
              <a:t>В состав программных средств входит демон — сервер контейнеров (запускается командой </a:t>
            </a:r>
            <a:r>
              <a:rPr lang="en-US" dirty="0" err="1">
                <a:solidFill>
                  <a:srgbClr val="FF0000"/>
                </a:solidFill>
              </a:rPr>
              <a:t>docker</a:t>
            </a:r>
            <a:r>
              <a:rPr lang="ru-RU" dirty="0">
                <a:solidFill>
                  <a:srgbClr val="FF0000"/>
                </a:solidFill>
              </a:rPr>
              <a:t> -</a:t>
            </a:r>
            <a:r>
              <a:rPr lang="en-US" dirty="0">
                <a:solidFill>
                  <a:srgbClr val="FF0000"/>
                </a:solidFill>
              </a:rPr>
              <a:t>d</a:t>
            </a:r>
            <a:r>
              <a:rPr lang="ru-RU" dirty="0"/>
              <a:t>), клиентские средства, позволяющие из интерфейса командной строки управлять образами и контейнерами, а также </a:t>
            </a:r>
            <a:r>
              <a:rPr lang="en-US" dirty="0"/>
              <a:t>API</a:t>
            </a:r>
            <a:r>
              <a:rPr lang="ru-RU" dirty="0"/>
              <a:t>, позволяющий в стиле </a:t>
            </a:r>
            <a:r>
              <a:rPr lang="en-US" dirty="0"/>
              <a:t>REST</a:t>
            </a:r>
            <a:r>
              <a:rPr lang="ru-RU" dirty="0"/>
              <a:t> управлять контейнерами программно.</a:t>
            </a:r>
          </a:p>
          <a:p>
            <a:r>
              <a:rPr lang="ru-RU" dirty="0"/>
              <a:t> </a:t>
            </a:r>
          </a:p>
          <a:p>
            <a:r>
              <a:rPr lang="ru-RU" dirty="0"/>
              <a:t>Демон обеспечивает полную изоляцию запускаемых на узле контейнеров на уровне файловой системы (у каждого контейнера собственная корневая файловая система), на уровне процессов (процессы имеют доступ только к собственной файловой системе контейнера, а ресурсы разделены средствами </a:t>
            </a:r>
            <a:r>
              <a:rPr lang="en-US" dirty="0" err="1"/>
              <a:t>libcontainer</a:t>
            </a:r>
            <a:r>
              <a:rPr lang="ru-RU" dirty="0"/>
              <a:t>), на уровне сети (каждый контейнер имеет доступ только к привязанному к нему сетевому пространству имён и соответствующим виртуальным сетевым интерфейсам).</a:t>
            </a:r>
          </a:p>
          <a:p>
            <a:r>
              <a:rPr lang="ru-RU" dirty="0"/>
              <a:t> </a:t>
            </a:r>
          </a:p>
          <a:p>
            <a:r>
              <a:rPr lang="ru-RU" dirty="0"/>
              <a:t>Набор клиентских средств позволяет запускать процессы в новых контейнерах (</a:t>
            </a:r>
            <a:r>
              <a:rPr lang="en-US" dirty="0" err="1">
                <a:solidFill>
                  <a:srgbClr val="FF0000"/>
                </a:solidFill>
              </a:rPr>
              <a:t>docker</a:t>
            </a:r>
            <a:r>
              <a:rPr lang="en-US" dirty="0">
                <a:solidFill>
                  <a:srgbClr val="FF0000"/>
                </a:solidFill>
              </a:rPr>
              <a:t> run</a:t>
            </a:r>
            <a:r>
              <a:rPr lang="ru-RU" dirty="0"/>
              <a:t>), останавливать и запускать контейнеры (</a:t>
            </a:r>
            <a:r>
              <a:rPr lang="en-US" dirty="0" err="1">
                <a:solidFill>
                  <a:srgbClr val="FF0000"/>
                </a:solidFill>
              </a:rPr>
              <a:t>docker</a:t>
            </a:r>
            <a:r>
              <a:rPr lang="en-US" dirty="0">
                <a:solidFill>
                  <a:srgbClr val="FF0000"/>
                </a:solidFill>
              </a:rPr>
              <a:t> stop</a:t>
            </a:r>
            <a:r>
              <a:rPr lang="ru-RU" dirty="0">
                <a:solidFill>
                  <a:srgbClr val="FF0000"/>
                </a:solidFill>
              </a:rPr>
              <a:t> </a:t>
            </a:r>
            <a:r>
              <a:rPr lang="ru-RU" dirty="0"/>
              <a:t>и </a:t>
            </a:r>
            <a:r>
              <a:rPr lang="en-US" dirty="0" err="1">
                <a:solidFill>
                  <a:srgbClr val="FF0000"/>
                </a:solidFill>
              </a:rPr>
              <a:t>docker</a:t>
            </a:r>
            <a:r>
              <a:rPr lang="en-US" dirty="0">
                <a:solidFill>
                  <a:srgbClr val="FF0000"/>
                </a:solidFill>
              </a:rPr>
              <a:t> start</a:t>
            </a:r>
            <a:r>
              <a:rPr lang="ru-RU" dirty="0"/>
              <a:t>), приостанавливать и возобновлять процессы в контейнерах (</a:t>
            </a:r>
            <a:r>
              <a:rPr lang="en-US" dirty="0" err="1">
                <a:solidFill>
                  <a:srgbClr val="FF0000"/>
                </a:solidFill>
              </a:rPr>
              <a:t>docker</a:t>
            </a:r>
            <a:r>
              <a:rPr lang="en-US" dirty="0">
                <a:solidFill>
                  <a:srgbClr val="FF0000"/>
                </a:solidFill>
              </a:rPr>
              <a:t> pause</a:t>
            </a:r>
            <a:r>
              <a:rPr lang="ru-RU" dirty="0"/>
              <a:t> и </a:t>
            </a:r>
            <a:r>
              <a:rPr lang="en-US" dirty="0" err="1">
                <a:solidFill>
                  <a:srgbClr val="FF0000"/>
                </a:solidFill>
              </a:rPr>
              <a:t>docker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unpause</a:t>
            </a:r>
            <a:r>
              <a:rPr lang="ru-RU" dirty="0"/>
              <a:t>). Серия команд позволяет осуществлять мониторинг запущенных процессов (</a:t>
            </a:r>
            <a:r>
              <a:rPr lang="en-US" dirty="0" err="1">
                <a:solidFill>
                  <a:srgbClr val="FF0000"/>
                </a:solidFill>
              </a:rPr>
              <a:t>docker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ps</a:t>
            </a:r>
            <a:r>
              <a:rPr lang="ru-RU" dirty="0">
                <a:solidFill>
                  <a:srgbClr val="FF0000"/>
                </a:solidFill>
              </a:rPr>
              <a:t> </a:t>
            </a:r>
            <a:r>
              <a:rPr lang="ru-RU" dirty="0"/>
              <a:t>по аналогии с </a:t>
            </a:r>
            <a:r>
              <a:rPr lang="en-US" dirty="0" err="1"/>
              <a:t>ps</a:t>
            </a:r>
            <a:r>
              <a:rPr lang="ru-RU" dirty="0"/>
              <a:t> в </a:t>
            </a:r>
            <a:r>
              <a:rPr lang="en-US" dirty="0"/>
              <a:t>Unix</a:t>
            </a:r>
            <a:r>
              <a:rPr lang="ru-RU" dirty="0"/>
              <a:t>-системах, </a:t>
            </a:r>
            <a:r>
              <a:rPr lang="en-US" dirty="0" err="1">
                <a:solidFill>
                  <a:srgbClr val="FF0000"/>
                </a:solidFill>
              </a:rPr>
              <a:t>docker</a:t>
            </a:r>
            <a:r>
              <a:rPr lang="en-US" dirty="0">
                <a:solidFill>
                  <a:srgbClr val="FF0000"/>
                </a:solidFill>
              </a:rPr>
              <a:t> top</a:t>
            </a:r>
            <a:r>
              <a:rPr lang="ru-RU" dirty="0">
                <a:solidFill>
                  <a:srgbClr val="FF0000"/>
                </a:solidFill>
              </a:rPr>
              <a:t> </a:t>
            </a:r>
            <a:r>
              <a:rPr lang="ru-RU" dirty="0"/>
              <a:t>по аналогии с </a:t>
            </a:r>
            <a:r>
              <a:rPr lang="en-US" dirty="0"/>
              <a:t>top</a:t>
            </a:r>
            <a:r>
              <a:rPr lang="ru-RU" dirty="0"/>
              <a:t> и другие). Новые образы возможно создавать из специального сценарного файла (</a:t>
            </a:r>
            <a:r>
              <a:rPr lang="en-US" dirty="0" err="1">
                <a:solidFill>
                  <a:srgbClr val="FF0000"/>
                </a:solidFill>
              </a:rPr>
              <a:t>docker</a:t>
            </a:r>
            <a:r>
              <a:rPr lang="en-US" dirty="0">
                <a:solidFill>
                  <a:srgbClr val="FF0000"/>
                </a:solidFill>
              </a:rPr>
              <a:t> build</a:t>
            </a:r>
            <a:r>
              <a:rPr lang="ru-RU" dirty="0"/>
              <a:t>, файл сценария носит название </a:t>
            </a:r>
            <a:r>
              <a:rPr lang="en-US" dirty="0" err="1"/>
              <a:t>Dockerfile</a:t>
            </a:r>
            <a:r>
              <a:rPr lang="ru-RU" dirty="0"/>
              <a:t>), возможно записать все изменения, сделанные в контейнере, в новый образ (</a:t>
            </a:r>
            <a:r>
              <a:rPr lang="en-US" dirty="0" err="1">
                <a:solidFill>
                  <a:srgbClr val="FF0000"/>
                </a:solidFill>
              </a:rPr>
              <a:t>docker</a:t>
            </a:r>
            <a:r>
              <a:rPr lang="en-US" dirty="0">
                <a:solidFill>
                  <a:srgbClr val="FF0000"/>
                </a:solidFill>
              </a:rPr>
              <a:t> commit</a:t>
            </a:r>
            <a:r>
              <a:rPr lang="ru-RU" dirty="0"/>
              <a:t>). Все команды могут работать как с </a:t>
            </a:r>
            <a:r>
              <a:rPr lang="en-US" dirty="0" err="1"/>
              <a:t>docker</a:t>
            </a:r>
            <a:r>
              <a:rPr lang="ru-RU" dirty="0"/>
              <a:t>-демоном локальной системы, так и с любым сервером </a:t>
            </a:r>
            <a:r>
              <a:rPr lang="en-US" dirty="0" err="1"/>
              <a:t>Docker</a:t>
            </a:r>
            <a:r>
              <a:rPr lang="ru-RU" dirty="0"/>
              <a:t>, доступным по сети. Кроме того, в интерфейсе командной строки встроены возможности по взаимодействию с публичным </a:t>
            </a:r>
            <a:r>
              <a:rPr lang="ru-RU" dirty="0" err="1"/>
              <a:t>репозиторием</a:t>
            </a:r>
            <a:r>
              <a:rPr lang="ru-RU" dirty="0"/>
              <a:t> </a:t>
            </a:r>
            <a:r>
              <a:rPr lang="en-US" dirty="0" err="1"/>
              <a:t>Docker</a:t>
            </a:r>
            <a:r>
              <a:rPr lang="en-US" dirty="0"/>
              <a:t> Hub</a:t>
            </a:r>
            <a:r>
              <a:rPr lang="ru-RU" dirty="0"/>
              <a:t>, в котором размещены предварительно собранные образы контейнеров, например, команда </a:t>
            </a:r>
            <a:r>
              <a:rPr lang="en-US" dirty="0" err="1">
                <a:solidFill>
                  <a:srgbClr val="FF0000"/>
                </a:solidFill>
              </a:rPr>
              <a:t>docker</a:t>
            </a:r>
            <a:r>
              <a:rPr lang="en-US" dirty="0">
                <a:solidFill>
                  <a:srgbClr val="FF0000"/>
                </a:solidFill>
              </a:rPr>
              <a:t> search</a:t>
            </a:r>
            <a:r>
              <a:rPr lang="ru-RU" dirty="0">
                <a:solidFill>
                  <a:srgbClr val="FF0000"/>
                </a:solidFill>
              </a:rPr>
              <a:t> </a:t>
            </a:r>
            <a:r>
              <a:rPr lang="ru-RU" dirty="0"/>
              <a:t>позволяет осуществить поиск образов среди размещённых в </a:t>
            </a:r>
            <a:r>
              <a:rPr lang="ru-RU" dirty="0" smtClean="0"/>
              <a:t>нём, </a:t>
            </a:r>
            <a:r>
              <a:rPr lang="ru-RU" dirty="0"/>
              <a:t>образы можно скачивать в локальную систему (</a:t>
            </a:r>
            <a:r>
              <a:rPr lang="en-US" dirty="0" err="1">
                <a:solidFill>
                  <a:srgbClr val="FF0000"/>
                </a:solidFill>
              </a:rPr>
              <a:t>docker</a:t>
            </a:r>
            <a:r>
              <a:rPr lang="en-US" dirty="0">
                <a:solidFill>
                  <a:srgbClr val="FF0000"/>
                </a:solidFill>
              </a:rPr>
              <a:t> pull</a:t>
            </a:r>
            <a:r>
              <a:rPr lang="ru-RU" dirty="0"/>
              <a:t>), возможно также отправить локально собранные образы в </a:t>
            </a:r>
            <a:r>
              <a:rPr lang="en-US" dirty="0" err="1"/>
              <a:t>Docker</a:t>
            </a:r>
            <a:r>
              <a:rPr lang="en-US" dirty="0"/>
              <a:t> Hub</a:t>
            </a:r>
            <a:r>
              <a:rPr lang="ru-RU" dirty="0"/>
              <a:t> (</a:t>
            </a:r>
            <a:r>
              <a:rPr lang="en-US" dirty="0" err="1">
                <a:solidFill>
                  <a:srgbClr val="FF0000"/>
                </a:solidFill>
              </a:rPr>
              <a:t>docker</a:t>
            </a:r>
            <a:r>
              <a:rPr lang="en-US" dirty="0">
                <a:solidFill>
                  <a:srgbClr val="FF0000"/>
                </a:solidFill>
              </a:rPr>
              <a:t> push</a:t>
            </a:r>
            <a:r>
              <a:rPr lang="ru-RU" dirty="0"/>
              <a:t>).</a:t>
            </a:r>
          </a:p>
          <a:p>
            <a:endParaRPr lang="ru-RU" dirty="0"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Учет проблем доступа потоков к памяти при кэшировании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Если данные которые содержат небольшие структуры данных находятся в одной линейке </a:t>
            </a:r>
            <a:r>
              <a:rPr lang="ru-RU" dirty="0" err="1" smtClean="0"/>
              <a:t>кэша</a:t>
            </a:r>
            <a:r>
              <a:rPr lang="ru-RU" dirty="0" smtClean="0"/>
              <a:t>, при этом один поток изменяет какую-то из структур, то вся линейка </a:t>
            </a:r>
            <a:r>
              <a:rPr lang="ru-RU" dirty="0" err="1" smtClean="0"/>
              <a:t>кэша</a:t>
            </a:r>
            <a:r>
              <a:rPr lang="ru-RU" dirty="0" smtClean="0"/>
              <a:t> блокируется, потому при чтении близких данных будут проблемы. Желательно сокращать критические секции. </a:t>
            </a:r>
            <a:endParaRPr lang="ru-RU" dirty="0"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Клиент-Сервер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Многоуровневая архитектура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648072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Трехуровневая архитектура</a:t>
            </a:r>
            <a:endParaRPr lang="ru-RU" dirty="0"/>
          </a:p>
        </p:txBody>
      </p:sp>
      <p:pic>
        <p:nvPicPr>
          <p:cNvPr id="5" name="Рисунок 4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99592" y="764704"/>
            <a:ext cx="7344816" cy="6093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 smtClean="0"/>
              <a:t>Соккеты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Соккет на </a:t>
            </a:r>
            <a:r>
              <a:rPr lang="en-US"/>
              <a:t>python</a:t>
            </a:r>
            <a:endParaRPr lang="ru-RU"/>
          </a:p>
        </p:txBody>
      </p:sp>
      <p:sp>
        <p:nvSpPr>
          <p:cNvPr id="2056" name="Rectangle 8"/>
          <p:cNvSpPr>
            <a:spLocks noChangeArrowheads="1"/>
          </p:cNvSpPr>
          <p:nvPr/>
        </p:nvSpPr>
        <p:spPr bwMode="auto">
          <a:xfrm>
            <a:off x="107950" y="1844675"/>
            <a:ext cx="4572000" cy="4760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ru-RU"/>
              <a:t>Сервер</a:t>
            </a:r>
            <a:endParaRPr lang="en-US"/>
          </a:p>
          <a:p>
            <a:r>
              <a:rPr lang="ru-RU"/>
              <a:t>import socket</a:t>
            </a:r>
          </a:p>
          <a:p>
            <a:endParaRPr lang="ru-RU"/>
          </a:p>
          <a:p>
            <a:r>
              <a:rPr lang="ru-RU"/>
              <a:t>sock = socket.socket()</a:t>
            </a:r>
          </a:p>
          <a:p>
            <a:r>
              <a:rPr lang="ru-RU"/>
              <a:t>sock.bind(('', 9090))</a:t>
            </a:r>
          </a:p>
          <a:p>
            <a:r>
              <a:rPr lang="ru-RU"/>
              <a:t>sock.listen(1)</a:t>
            </a:r>
          </a:p>
          <a:p>
            <a:r>
              <a:rPr lang="ru-RU"/>
              <a:t>conn, addr = sock.accept()</a:t>
            </a:r>
          </a:p>
          <a:p>
            <a:endParaRPr lang="ru-RU"/>
          </a:p>
          <a:p>
            <a:r>
              <a:rPr lang="ru-RU"/>
              <a:t>print </a:t>
            </a:r>
            <a:r>
              <a:rPr lang="ru-RU">
                <a:solidFill>
                  <a:schemeClr val="accent2"/>
                </a:solidFill>
              </a:rPr>
              <a:t>'connected:'</a:t>
            </a:r>
            <a:r>
              <a:rPr lang="ru-RU"/>
              <a:t>, addr</a:t>
            </a:r>
          </a:p>
          <a:p>
            <a:endParaRPr lang="ru-RU"/>
          </a:p>
          <a:p>
            <a:r>
              <a:rPr lang="ru-RU"/>
              <a:t>while True:</a:t>
            </a:r>
          </a:p>
          <a:p>
            <a:r>
              <a:rPr lang="ru-RU"/>
              <a:t>    data = conn.recv(1024)</a:t>
            </a:r>
          </a:p>
          <a:p>
            <a:r>
              <a:rPr lang="ru-RU"/>
              <a:t>    if not data:</a:t>
            </a:r>
          </a:p>
          <a:p>
            <a:r>
              <a:rPr lang="ru-RU"/>
              <a:t>        break</a:t>
            </a:r>
          </a:p>
          <a:p>
            <a:r>
              <a:rPr lang="ru-RU"/>
              <a:t>    conn.send(data.upper())</a:t>
            </a:r>
          </a:p>
          <a:p>
            <a:endParaRPr lang="ru-RU"/>
          </a:p>
          <a:p>
            <a:r>
              <a:rPr lang="ru-RU"/>
              <a:t>conn.close()</a:t>
            </a:r>
          </a:p>
        </p:txBody>
      </p:sp>
      <p:sp>
        <p:nvSpPr>
          <p:cNvPr id="2057" name="Rectangle 9"/>
          <p:cNvSpPr>
            <a:spLocks noChangeArrowheads="1"/>
          </p:cNvSpPr>
          <p:nvPr/>
        </p:nvSpPr>
        <p:spPr bwMode="auto">
          <a:xfrm>
            <a:off x="4211638" y="3068638"/>
            <a:ext cx="4572000" cy="31130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ru-RU"/>
              <a:t>Клиент</a:t>
            </a:r>
          </a:p>
          <a:p>
            <a:r>
              <a:rPr lang="ru-RU"/>
              <a:t>import socket</a:t>
            </a:r>
          </a:p>
          <a:p>
            <a:endParaRPr lang="ru-RU"/>
          </a:p>
          <a:p>
            <a:r>
              <a:rPr lang="ru-RU"/>
              <a:t>sock = socket.socket()</a:t>
            </a:r>
          </a:p>
          <a:p>
            <a:r>
              <a:rPr lang="ru-RU"/>
              <a:t>sock.connect((</a:t>
            </a:r>
            <a:r>
              <a:rPr lang="ru-RU">
                <a:solidFill>
                  <a:schemeClr val="accent2"/>
                </a:solidFill>
              </a:rPr>
              <a:t>'localhost'</a:t>
            </a:r>
            <a:r>
              <a:rPr lang="ru-RU"/>
              <a:t>, 9090))</a:t>
            </a:r>
          </a:p>
          <a:p>
            <a:r>
              <a:rPr lang="ru-RU"/>
              <a:t>sock.send(</a:t>
            </a:r>
            <a:r>
              <a:rPr lang="ru-RU">
                <a:solidFill>
                  <a:schemeClr val="accent2"/>
                </a:solidFill>
              </a:rPr>
              <a:t>'hello, world!'</a:t>
            </a:r>
            <a:r>
              <a:rPr lang="ru-RU"/>
              <a:t>)</a:t>
            </a:r>
          </a:p>
          <a:p>
            <a:endParaRPr lang="ru-RU"/>
          </a:p>
          <a:p>
            <a:r>
              <a:rPr lang="ru-RU"/>
              <a:t>data = sock.recv(1024)</a:t>
            </a:r>
          </a:p>
          <a:p>
            <a:r>
              <a:rPr lang="ru-RU"/>
              <a:t>sock.close()</a:t>
            </a:r>
          </a:p>
          <a:p>
            <a:endParaRPr lang="ru-RU"/>
          </a:p>
          <a:p>
            <a:r>
              <a:rPr lang="ru-RU"/>
              <a:t>print data</a:t>
            </a:r>
          </a:p>
        </p:txBody>
      </p:sp>
      <p:sp>
        <p:nvSpPr>
          <p:cNvPr id="2058" name="Rectangle 10"/>
          <p:cNvSpPr>
            <a:spLocks noChangeArrowheads="1"/>
          </p:cNvSpPr>
          <p:nvPr/>
        </p:nvSpPr>
        <p:spPr bwMode="auto">
          <a:xfrm>
            <a:off x="3635375" y="1341438"/>
            <a:ext cx="4537075" cy="1366837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/>
              <a:t>python client.py</a:t>
            </a:r>
          </a:p>
          <a:p>
            <a:pPr algn="ctr"/>
            <a:r>
              <a:rPr lang="ru-RU"/>
              <a:t>Или</a:t>
            </a:r>
          </a:p>
          <a:p>
            <a:pPr algn="ctr"/>
            <a:r>
              <a:rPr lang="en-US"/>
              <a:t>pypy client.py</a:t>
            </a:r>
            <a:endParaRPr lang="ru-RU"/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1" name="Rectangle 5"/>
          <p:cNvSpPr>
            <a:spLocks noChangeArrowheads="1"/>
          </p:cNvSpPr>
          <p:nvPr/>
        </p:nvSpPr>
        <p:spPr bwMode="auto">
          <a:xfrm>
            <a:off x="250825" y="260350"/>
            <a:ext cx="8893175" cy="64087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ru-RU"/>
              <a:t>from socket import *</a:t>
            </a:r>
          </a:p>
          <a:p>
            <a:r>
              <a:rPr lang="ru-RU"/>
              <a:t>host = </a:t>
            </a:r>
            <a:r>
              <a:rPr lang="ru-RU">
                <a:solidFill>
                  <a:schemeClr val="accent2"/>
                </a:solidFill>
              </a:rPr>
              <a:t>'localhost'</a:t>
            </a:r>
          </a:p>
          <a:p>
            <a:r>
              <a:rPr lang="ru-RU"/>
              <a:t>port = 777</a:t>
            </a:r>
          </a:p>
          <a:p>
            <a:r>
              <a:rPr lang="ru-RU"/>
              <a:t>addr = (host,port)</a:t>
            </a:r>
          </a:p>
          <a:p>
            <a:r>
              <a:rPr lang="ru-RU">
                <a:solidFill>
                  <a:srgbClr val="CC6600"/>
                </a:solidFill>
              </a:rPr>
              <a:t>#socket - функция создания сокета </a:t>
            </a:r>
          </a:p>
          <a:p>
            <a:r>
              <a:rPr lang="ru-RU">
                <a:solidFill>
                  <a:srgbClr val="CC6600"/>
                </a:solidFill>
              </a:rPr>
              <a:t>#первый параметр socket_family может быть AF_INET или AF_UNIX</a:t>
            </a:r>
          </a:p>
          <a:p>
            <a:r>
              <a:rPr lang="ru-RU">
                <a:solidFill>
                  <a:srgbClr val="CC6600"/>
                </a:solidFill>
              </a:rPr>
              <a:t>#второй параметр socket_type может быть SOCK_STREAM(для TCP) или SOCK_DGRAM(для UDP)</a:t>
            </a:r>
          </a:p>
          <a:p>
            <a:r>
              <a:rPr lang="ru-RU"/>
              <a:t>udp_socket = socket(AF_INET, SOCK_DGRAM)</a:t>
            </a:r>
          </a:p>
          <a:p>
            <a:r>
              <a:rPr lang="ru-RU">
                <a:solidFill>
                  <a:srgbClr val="CC6600"/>
                </a:solidFill>
              </a:rPr>
              <a:t>#bind - связывает адрес и порт с сокетом</a:t>
            </a:r>
          </a:p>
          <a:p>
            <a:r>
              <a:rPr lang="ru-RU"/>
              <a:t>udp_socket.bind(addr)</a:t>
            </a:r>
          </a:p>
          <a:p>
            <a:r>
              <a:rPr lang="ru-RU">
                <a:solidFill>
                  <a:srgbClr val="CC6600"/>
                </a:solidFill>
              </a:rPr>
              <a:t>#Бесконечный цикл работы программы</a:t>
            </a:r>
          </a:p>
          <a:p>
            <a:r>
              <a:rPr lang="ru-RU"/>
              <a:t>while True:</a:t>
            </a:r>
          </a:p>
          <a:p>
            <a:r>
              <a:rPr lang="ru-RU"/>
              <a:t>    </a:t>
            </a:r>
            <a:r>
              <a:rPr lang="ru-RU">
                <a:solidFill>
                  <a:srgbClr val="CC6600"/>
                </a:solidFill>
              </a:rPr>
              <a:t>#Если мы захотели выйти из программы</a:t>
            </a:r>
          </a:p>
          <a:p>
            <a:r>
              <a:rPr lang="ru-RU"/>
              <a:t>    question = input(</a:t>
            </a:r>
            <a:r>
              <a:rPr lang="ru-RU">
                <a:solidFill>
                  <a:schemeClr val="accent2"/>
                </a:solidFill>
              </a:rPr>
              <a:t>'Do you want to quit? y\\n: '</a:t>
            </a:r>
            <a:r>
              <a:rPr lang="ru-RU"/>
              <a:t>)</a:t>
            </a:r>
          </a:p>
          <a:p>
            <a:r>
              <a:rPr lang="ru-RU"/>
              <a:t>    if question == </a:t>
            </a:r>
            <a:r>
              <a:rPr lang="ru-RU">
                <a:solidFill>
                  <a:schemeClr val="accent2"/>
                </a:solidFill>
              </a:rPr>
              <a:t>'y'</a:t>
            </a:r>
            <a:r>
              <a:rPr lang="ru-RU"/>
              <a:t>: break</a:t>
            </a:r>
          </a:p>
          <a:p>
            <a:r>
              <a:rPr lang="ru-RU"/>
              <a:t>    print(</a:t>
            </a:r>
            <a:r>
              <a:rPr lang="ru-RU">
                <a:solidFill>
                  <a:schemeClr val="accent2"/>
                </a:solidFill>
              </a:rPr>
              <a:t>'wait data...'</a:t>
            </a:r>
            <a:r>
              <a:rPr lang="ru-RU"/>
              <a:t>)</a:t>
            </a:r>
          </a:p>
          <a:p>
            <a:r>
              <a:rPr lang="ru-RU"/>
              <a:t>    </a:t>
            </a:r>
            <a:r>
              <a:rPr lang="ru-RU">
                <a:solidFill>
                  <a:srgbClr val="CC6600"/>
                </a:solidFill>
              </a:rPr>
              <a:t>#recvfrom - получает UDP сообщения</a:t>
            </a:r>
          </a:p>
          <a:p>
            <a:r>
              <a:rPr lang="ru-RU"/>
              <a:t>    conn, addr = udp_socket.recvfrom(1024)</a:t>
            </a:r>
          </a:p>
          <a:p>
            <a:r>
              <a:rPr lang="ru-RU"/>
              <a:t>    print(</a:t>
            </a:r>
            <a:r>
              <a:rPr lang="ru-RU">
                <a:solidFill>
                  <a:schemeClr val="accent2"/>
                </a:solidFill>
              </a:rPr>
              <a:t>'client addr: '</a:t>
            </a:r>
            <a:r>
              <a:rPr lang="ru-RU"/>
              <a:t>, addr)</a:t>
            </a:r>
          </a:p>
          <a:p>
            <a:r>
              <a:rPr lang="ru-RU"/>
              <a:t>    </a:t>
            </a:r>
            <a:r>
              <a:rPr lang="ru-RU">
                <a:solidFill>
                  <a:srgbClr val="CC6600"/>
                </a:solidFill>
              </a:rPr>
              <a:t>#sendto - передача сообщения UDP</a:t>
            </a:r>
          </a:p>
          <a:p>
            <a:r>
              <a:rPr lang="ru-RU"/>
              <a:t>    udp_socket.sendto(b</a:t>
            </a:r>
            <a:r>
              <a:rPr lang="ru-RU">
                <a:solidFill>
                  <a:schemeClr val="accent2"/>
                </a:solidFill>
              </a:rPr>
              <a:t>'message received by the server'</a:t>
            </a:r>
            <a:r>
              <a:rPr lang="ru-RU"/>
              <a:t>, addr)</a:t>
            </a:r>
          </a:p>
          <a:p>
            <a:r>
              <a:rPr lang="ru-RU"/>
              <a:t>udp_socket.close()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39552" y="188640"/>
            <a:ext cx="8208912" cy="864096"/>
          </a:xfrm>
        </p:spPr>
        <p:txBody>
          <a:bodyPr/>
          <a:lstStyle/>
          <a:p>
            <a:r>
              <a:rPr lang="en-US" dirty="0" err="1" smtClean="0"/>
              <a:t>IaaS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467544" y="1124744"/>
            <a:ext cx="8208912" cy="5472608"/>
          </a:xfrm>
        </p:spPr>
        <p:txBody>
          <a:bodyPr>
            <a:normAutofit fontScale="62500" lnSpcReduction="20000"/>
          </a:bodyPr>
          <a:lstStyle/>
          <a:p>
            <a:pPr algn="just"/>
            <a:r>
              <a:rPr lang="ru-RU" dirty="0" smtClean="0"/>
              <a:t>Инфраструктура как сервис. </a:t>
            </a:r>
            <a:endParaRPr lang="en-US" dirty="0" smtClean="0"/>
          </a:p>
          <a:p>
            <a:pPr algn="just"/>
            <a:r>
              <a:rPr lang="ru-RU" dirty="0" smtClean="0"/>
              <a:t>Для </a:t>
            </a:r>
            <a:r>
              <a:rPr lang="ru-RU" dirty="0"/>
              <a:t>организации работы с информацией и доступа в сеть компании нужно обеспечить хранение и доступ к данным. Нужна инфраструктура — серверное и сетевое оборудование, помещение для его размещения (дата-центр или серверная комната), специалисты для настройки и обслуживания. Организовывать собственную инфраструктуру дорого и долго.</a:t>
            </a:r>
          </a:p>
          <a:p>
            <a:pPr algn="just"/>
            <a:r>
              <a:rPr lang="ru-RU" dirty="0"/>
              <a:t> </a:t>
            </a:r>
          </a:p>
          <a:p>
            <a:pPr algn="just"/>
            <a:r>
              <a:rPr lang="ru-RU" dirty="0"/>
              <a:t>Чтобы снизить расходы, можно арендовать место в </a:t>
            </a:r>
            <a:r>
              <a:rPr lang="ru-RU" dirty="0" err="1"/>
              <a:t>дата-центре</a:t>
            </a:r>
            <a:r>
              <a:rPr lang="ru-RU" dirty="0"/>
              <a:t> и установить там собственный сервер (</a:t>
            </a:r>
            <a:r>
              <a:rPr lang="en-US" dirty="0" err="1" smtClean="0"/>
              <a:t>colocation</a:t>
            </a:r>
            <a:r>
              <a:rPr lang="ru-RU" dirty="0" smtClean="0"/>
              <a:t>- свои стойки), </a:t>
            </a:r>
            <a:r>
              <a:rPr lang="ru-RU" dirty="0"/>
              <a:t>можно арендовать сразу сервер (</a:t>
            </a:r>
            <a:r>
              <a:rPr lang="ru-RU" dirty="0" err="1"/>
              <a:t>хостинг</a:t>
            </a:r>
            <a:r>
              <a:rPr lang="ru-RU" dirty="0"/>
              <a:t>), а можно — вычислительные мощности: число ядер процессора, </a:t>
            </a:r>
            <a:r>
              <a:rPr lang="en-US" dirty="0"/>
              <a:t>RAM</a:t>
            </a:r>
            <a:r>
              <a:rPr lang="ru-RU" dirty="0"/>
              <a:t> и т. д. Последнее и будет </a:t>
            </a:r>
            <a:r>
              <a:rPr lang="en-US" dirty="0" err="1"/>
              <a:t>IaaS</a:t>
            </a:r>
            <a:r>
              <a:rPr lang="ru-RU" dirty="0"/>
              <a:t>.</a:t>
            </a:r>
          </a:p>
          <a:p>
            <a:pPr algn="just"/>
            <a:r>
              <a:rPr lang="ru-RU" dirty="0"/>
              <a:t> </a:t>
            </a:r>
          </a:p>
          <a:p>
            <a:pPr algn="just"/>
            <a:r>
              <a:rPr lang="ru-RU" dirty="0"/>
              <a:t>Пример. Услугами </a:t>
            </a:r>
            <a:r>
              <a:rPr lang="en-US" dirty="0" err="1"/>
              <a:t>IaaS</a:t>
            </a:r>
            <a:r>
              <a:rPr lang="ru-RU" dirty="0"/>
              <a:t> является «виртуальный дата-центр» от </a:t>
            </a:r>
            <a:r>
              <a:rPr lang="en-US" dirty="0" err="1"/>
              <a:t>Selectel</a:t>
            </a:r>
            <a:r>
              <a:rPr lang="ru-RU" dirty="0"/>
              <a:t> или </a:t>
            </a:r>
            <a:r>
              <a:rPr lang="en-US" dirty="0" err="1"/>
              <a:t>CloudLITE</a:t>
            </a:r>
            <a:r>
              <a:rPr lang="ru-RU" dirty="0"/>
              <a:t>, «виртуальный сервер» от </a:t>
            </a:r>
            <a:r>
              <a:rPr lang="en-US" dirty="0" err="1"/>
              <a:t>ISPserver</a:t>
            </a:r>
            <a:r>
              <a:rPr lang="ru-RU" dirty="0"/>
              <a:t> или </a:t>
            </a:r>
            <a:r>
              <a:rPr lang="en-US" dirty="0" err="1"/>
              <a:t>RuVDS</a:t>
            </a:r>
            <a:r>
              <a:rPr lang="ru-RU" dirty="0"/>
              <a:t>.</a:t>
            </a:r>
          </a:p>
          <a:p>
            <a:pPr algn="just"/>
            <a:r>
              <a:rPr lang="ru-RU" dirty="0"/>
              <a:t> </a:t>
            </a:r>
          </a:p>
          <a:p>
            <a:pPr algn="just"/>
            <a:r>
              <a:rPr lang="ru-RU" dirty="0"/>
              <a:t>Главное отличие </a:t>
            </a:r>
            <a:r>
              <a:rPr lang="en-US" dirty="0" err="1"/>
              <a:t>IaaS</a:t>
            </a:r>
            <a:r>
              <a:rPr lang="ru-RU" dirty="0"/>
              <a:t> от традиционного </a:t>
            </a:r>
            <a:r>
              <a:rPr lang="ru-RU" dirty="0" err="1"/>
              <a:t>хостинга</a:t>
            </a:r>
            <a:r>
              <a:rPr lang="ru-RU" dirty="0"/>
              <a:t> — возможность быстро масштабироваться и брать плату только за потреблённые ресурсы.</a:t>
            </a:r>
          </a:p>
          <a:p>
            <a:pPr algn="just"/>
            <a:endParaRPr lang="ru-RU" dirty="0"/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2" name="Rectangle 4"/>
          <p:cNvSpPr>
            <a:spLocks noChangeArrowheads="1"/>
          </p:cNvSpPr>
          <p:nvPr/>
        </p:nvSpPr>
        <p:spPr bwMode="auto">
          <a:xfrm>
            <a:off x="250825" y="404812"/>
            <a:ext cx="8641655" cy="59093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ru-RU" dirty="0" err="1"/>
              <a:t>from</a:t>
            </a:r>
            <a:r>
              <a:rPr lang="ru-RU" dirty="0"/>
              <a:t> </a:t>
            </a:r>
            <a:r>
              <a:rPr lang="ru-RU" dirty="0" err="1"/>
              <a:t>socket</a:t>
            </a:r>
            <a:r>
              <a:rPr lang="ru-RU" dirty="0"/>
              <a:t> </a:t>
            </a:r>
            <a:r>
              <a:rPr lang="ru-RU" dirty="0" err="1"/>
              <a:t>import</a:t>
            </a:r>
            <a:r>
              <a:rPr lang="ru-RU" dirty="0"/>
              <a:t> *</a:t>
            </a:r>
          </a:p>
          <a:p>
            <a:r>
              <a:rPr lang="ru-RU" dirty="0" err="1"/>
              <a:t>import</a:t>
            </a:r>
            <a:r>
              <a:rPr lang="ru-RU" dirty="0"/>
              <a:t> </a:t>
            </a:r>
            <a:r>
              <a:rPr lang="ru-RU" dirty="0" err="1"/>
              <a:t>sys</a:t>
            </a:r>
            <a:endParaRPr lang="ru-RU" dirty="0"/>
          </a:p>
          <a:p>
            <a:endParaRPr lang="ru-RU" dirty="0"/>
          </a:p>
          <a:p>
            <a:r>
              <a:rPr lang="ru-RU" dirty="0" err="1"/>
              <a:t>host</a:t>
            </a:r>
            <a:r>
              <a:rPr lang="ru-RU" dirty="0"/>
              <a:t> = </a:t>
            </a:r>
            <a:r>
              <a:rPr lang="ru-RU" dirty="0">
                <a:solidFill>
                  <a:schemeClr val="accent2"/>
                </a:solidFill>
              </a:rPr>
              <a:t>'</a:t>
            </a:r>
            <a:r>
              <a:rPr lang="ru-RU" dirty="0" err="1">
                <a:solidFill>
                  <a:schemeClr val="accent2"/>
                </a:solidFill>
              </a:rPr>
              <a:t>localhost</a:t>
            </a:r>
            <a:r>
              <a:rPr lang="ru-RU" dirty="0">
                <a:solidFill>
                  <a:schemeClr val="accent2"/>
                </a:solidFill>
              </a:rPr>
              <a:t>'</a:t>
            </a:r>
          </a:p>
          <a:p>
            <a:r>
              <a:rPr lang="ru-RU" dirty="0" err="1"/>
              <a:t>port</a:t>
            </a:r>
            <a:r>
              <a:rPr lang="ru-RU" dirty="0"/>
              <a:t> = 777</a:t>
            </a:r>
          </a:p>
          <a:p>
            <a:r>
              <a:rPr lang="ru-RU" dirty="0" err="1"/>
              <a:t>addr</a:t>
            </a:r>
            <a:r>
              <a:rPr lang="ru-RU" dirty="0"/>
              <a:t> = (</a:t>
            </a:r>
            <a:r>
              <a:rPr lang="ru-RU" dirty="0" err="1"/>
              <a:t>host,port</a:t>
            </a:r>
            <a:r>
              <a:rPr lang="ru-RU" dirty="0"/>
              <a:t>)</a:t>
            </a:r>
          </a:p>
          <a:p>
            <a:endParaRPr lang="ru-RU" dirty="0"/>
          </a:p>
          <a:p>
            <a:r>
              <a:rPr lang="ru-RU" dirty="0" err="1"/>
              <a:t>udp_socket</a:t>
            </a:r>
            <a:r>
              <a:rPr lang="ru-RU" dirty="0"/>
              <a:t> = </a:t>
            </a:r>
            <a:r>
              <a:rPr lang="ru-RU" dirty="0" err="1"/>
              <a:t>socket</a:t>
            </a:r>
            <a:r>
              <a:rPr lang="ru-RU" dirty="0"/>
              <a:t>(AF_INET, SOCK_DGRAM)</a:t>
            </a:r>
          </a:p>
          <a:p>
            <a:r>
              <a:rPr lang="ru-RU" dirty="0" err="1"/>
              <a:t>data</a:t>
            </a:r>
            <a:r>
              <a:rPr lang="ru-RU" dirty="0"/>
              <a:t> = </a:t>
            </a:r>
            <a:r>
              <a:rPr lang="ru-RU" dirty="0" err="1"/>
              <a:t>input</a:t>
            </a:r>
            <a:r>
              <a:rPr lang="ru-RU" dirty="0"/>
              <a:t>(</a:t>
            </a:r>
            <a:r>
              <a:rPr lang="ru-RU" dirty="0">
                <a:solidFill>
                  <a:schemeClr val="accent2"/>
                </a:solidFill>
              </a:rPr>
              <a:t>'</a:t>
            </a:r>
            <a:r>
              <a:rPr lang="ru-RU" dirty="0" err="1">
                <a:solidFill>
                  <a:schemeClr val="accent2"/>
                </a:solidFill>
              </a:rPr>
              <a:t>write</a:t>
            </a:r>
            <a:r>
              <a:rPr lang="ru-RU" dirty="0">
                <a:solidFill>
                  <a:schemeClr val="accent2"/>
                </a:solidFill>
              </a:rPr>
              <a:t> </a:t>
            </a:r>
            <a:r>
              <a:rPr lang="ru-RU" dirty="0" err="1">
                <a:solidFill>
                  <a:schemeClr val="accent2"/>
                </a:solidFill>
              </a:rPr>
              <a:t>to</a:t>
            </a:r>
            <a:r>
              <a:rPr lang="ru-RU" dirty="0">
                <a:solidFill>
                  <a:schemeClr val="accent2"/>
                </a:solidFill>
              </a:rPr>
              <a:t> </a:t>
            </a:r>
            <a:r>
              <a:rPr lang="ru-RU" dirty="0" err="1">
                <a:solidFill>
                  <a:schemeClr val="accent2"/>
                </a:solidFill>
              </a:rPr>
              <a:t>server</a:t>
            </a:r>
            <a:r>
              <a:rPr lang="ru-RU" dirty="0">
                <a:solidFill>
                  <a:schemeClr val="accent2"/>
                </a:solidFill>
              </a:rPr>
              <a:t>:</a:t>
            </a:r>
            <a:r>
              <a:rPr lang="ru-RU" dirty="0"/>
              <a:t> ')</a:t>
            </a:r>
          </a:p>
          <a:p>
            <a:r>
              <a:rPr lang="ru-RU" dirty="0" err="1"/>
              <a:t>if</a:t>
            </a:r>
            <a:r>
              <a:rPr lang="ru-RU" dirty="0"/>
              <a:t> </a:t>
            </a:r>
            <a:r>
              <a:rPr lang="ru-RU" dirty="0" err="1"/>
              <a:t>not</a:t>
            </a:r>
            <a:r>
              <a:rPr lang="ru-RU" dirty="0"/>
              <a:t> </a:t>
            </a:r>
            <a:r>
              <a:rPr lang="ru-RU" dirty="0" err="1"/>
              <a:t>data</a:t>
            </a:r>
            <a:r>
              <a:rPr lang="ru-RU" dirty="0"/>
              <a:t> : </a:t>
            </a:r>
          </a:p>
          <a:p>
            <a:r>
              <a:rPr lang="ru-RU" dirty="0"/>
              <a:t>    </a:t>
            </a:r>
            <a:r>
              <a:rPr lang="ru-RU" dirty="0" err="1"/>
              <a:t>udp_socket.close</a:t>
            </a:r>
            <a:r>
              <a:rPr lang="ru-RU" dirty="0"/>
              <a:t>() </a:t>
            </a:r>
          </a:p>
          <a:p>
            <a:r>
              <a:rPr lang="ru-RU" dirty="0"/>
              <a:t>    </a:t>
            </a:r>
            <a:r>
              <a:rPr lang="ru-RU" dirty="0" err="1"/>
              <a:t>sys.exit</a:t>
            </a:r>
            <a:r>
              <a:rPr lang="ru-RU" dirty="0"/>
              <a:t>(1)</a:t>
            </a:r>
          </a:p>
          <a:p>
            <a:r>
              <a:rPr lang="ru-RU" dirty="0">
                <a:solidFill>
                  <a:srgbClr val="CC6600"/>
                </a:solidFill>
              </a:rPr>
              <a:t>#</a:t>
            </a:r>
            <a:r>
              <a:rPr lang="ru-RU" dirty="0" err="1">
                <a:solidFill>
                  <a:srgbClr val="CC6600"/>
                </a:solidFill>
              </a:rPr>
              <a:t>encode</a:t>
            </a:r>
            <a:r>
              <a:rPr lang="ru-RU" dirty="0">
                <a:solidFill>
                  <a:srgbClr val="CC6600"/>
                </a:solidFill>
              </a:rPr>
              <a:t> - перекодирует введенные данные в байты, </a:t>
            </a:r>
            <a:r>
              <a:rPr lang="ru-RU" dirty="0" err="1">
                <a:solidFill>
                  <a:srgbClr val="CC6600"/>
                </a:solidFill>
              </a:rPr>
              <a:t>decode</a:t>
            </a:r>
            <a:r>
              <a:rPr lang="ru-RU" dirty="0">
                <a:solidFill>
                  <a:srgbClr val="CC6600"/>
                </a:solidFill>
              </a:rPr>
              <a:t> - обратно</a:t>
            </a:r>
          </a:p>
          <a:p>
            <a:r>
              <a:rPr lang="ru-RU" dirty="0" err="1"/>
              <a:t>data</a:t>
            </a:r>
            <a:r>
              <a:rPr lang="ru-RU" dirty="0"/>
              <a:t> = </a:t>
            </a:r>
            <a:r>
              <a:rPr lang="ru-RU" dirty="0" err="1"/>
              <a:t>str.encode</a:t>
            </a:r>
            <a:r>
              <a:rPr lang="ru-RU" dirty="0"/>
              <a:t>(</a:t>
            </a:r>
            <a:r>
              <a:rPr lang="ru-RU" dirty="0" err="1"/>
              <a:t>data</a:t>
            </a:r>
            <a:r>
              <a:rPr lang="ru-RU" dirty="0"/>
              <a:t>)</a:t>
            </a:r>
          </a:p>
          <a:p>
            <a:r>
              <a:rPr lang="ru-RU" dirty="0" err="1"/>
              <a:t>udp_socket.sendto</a:t>
            </a:r>
            <a:r>
              <a:rPr lang="ru-RU" dirty="0"/>
              <a:t>(</a:t>
            </a:r>
            <a:r>
              <a:rPr lang="ru-RU" dirty="0" err="1"/>
              <a:t>data</a:t>
            </a:r>
            <a:r>
              <a:rPr lang="ru-RU" dirty="0"/>
              <a:t>, </a:t>
            </a:r>
            <a:r>
              <a:rPr lang="ru-RU" dirty="0" err="1"/>
              <a:t>addr</a:t>
            </a:r>
            <a:r>
              <a:rPr lang="ru-RU" dirty="0"/>
              <a:t>)</a:t>
            </a:r>
          </a:p>
          <a:p>
            <a:r>
              <a:rPr lang="ru-RU" dirty="0" err="1"/>
              <a:t>data</a:t>
            </a:r>
            <a:r>
              <a:rPr lang="ru-RU" dirty="0"/>
              <a:t> = </a:t>
            </a:r>
            <a:r>
              <a:rPr lang="ru-RU" dirty="0" err="1"/>
              <a:t>bytes.decode</a:t>
            </a:r>
            <a:r>
              <a:rPr lang="ru-RU" dirty="0"/>
              <a:t>(</a:t>
            </a:r>
            <a:r>
              <a:rPr lang="ru-RU" dirty="0" err="1"/>
              <a:t>data</a:t>
            </a:r>
            <a:r>
              <a:rPr lang="ru-RU" dirty="0"/>
              <a:t>)</a:t>
            </a:r>
          </a:p>
          <a:p>
            <a:r>
              <a:rPr lang="ru-RU" dirty="0" err="1"/>
              <a:t>data</a:t>
            </a:r>
            <a:r>
              <a:rPr lang="ru-RU" dirty="0"/>
              <a:t> = </a:t>
            </a:r>
            <a:r>
              <a:rPr lang="ru-RU" dirty="0" err="1"/>
              <a:t>udp_socket.recvfrom</a:t>
            </a:r>
            <a:r>
              <a:rPr lang="ru-RU" dirty="0"/>
              <a:t>(1024)</a:t>
            </a:r>
          </a:p>
          <a:p>
            <a:r>
              <a:rPr lang="ru-RU" dirty="0" err="1"/>
              <a:t>print</a:t>
            </a:r>
            <a:r>
              <a:rPr lang="ru-RU" dirty="0"/>
              <a:t>(</a:t>
            </a:r>
            <a:r>
              <a:rPr lang="ru-RU" dirty="0" err="1"/>
              <a:t>data</a:t>
            </a:r>
            <a:r>
              <a:rPr lang="ru-RU" dirty="0"/>
              <a:t>)</a:t>
            </a:r>
          </a:p>
          <a:p>
            <a:endParaRPr lang="ru-RU" dirty="0"/>
          </a:p>
          <a:p>
            <a:endParaRPr lang="ru-RU" dirty="0"/>
          </a:p>
          <a:p>
            <a:r>
              <a:rPr lang="ru-RU" dirty="0" err="1"/>
              <a:t>udp_socket.close</a:t>
            </a:r>
            <a:r>
              <a:rPr lang="ru-RU" dirty="0"/>
              <a:t>()</a:t>
            </a:r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>
          <a:xfrm>
            <a:off x="468313" y="115888"/>
            <a:ext cx="8229600" cy="850900"/>
          </a:xfrm>
        </p:spPr>
        <p:txBody>
          <a:bodyPr/>
          <a:lstStyle/>
          <a:p>
            <a:r>
              <a:rPr lang="en-US" dirty="0"/>
              <a:t>Java </a:t>
            </a:r>
            <a:r>
              <a:rPr lang="en-US" dirty="0" smtClean="0"/>
              <a:t>– c</a:t>
            </a:r>
            <a:r>
              <a:rPr lang="ru-RU" dirty="0" err="1" smtClean="0"/>
              <a:t>оккет</a:t>
            </a:r>
            <a:r>
              <a:rPr lang="ru-RU" dirty="0" smtClean="0"/>
              <a:t> сервер</a:t>
            </a:r>
            <a:endParaRPr lang="ru-RU" dirty="0"/>
          </a:p>
        </p:txBody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0825" y="836613"/>
            <a:ext cx="8785225" cy="5905500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ru-RU" sz="1600"/>
              <a:t>import java.io.*; import java.net.*;</a:t>
            </a:r>
          </a:p>
          <a:p>
            <a:pPr>
              <a:lnSpc>
                <a:spcPct val="80000"/>
              </a:lnSpc>
            </a:pPr>
            <a:r>
              <a:rPr lang="ru-RU" sz="1600"/>
              <a:t>class SampleServer extends Thread</a:t>
            </a:r>
          </a:p>
          <a:p>
            <a:pPr>
              <a:lnSpc>
                <a:spcPct val="80000"/>
              </a:lnSpc>
            </a:pPr>
            <a:r>
              <a:rPr lang="ru-RU" sz="1600"/>
              <a:t>{</a:t>
            </a:r>
          </a:p>
          <a:p>
            <a:pPr>
              <a:lnSpc>
                <a:spcPct val="80000"/>
              </a:lnSpc>
            </a:pPr>
            <a:r>
              <a:rPr lang="ru-RU" sz="1600"/>
              <a:t>    Socket s;</a:t>
            </a:r>
          </a:p>
          <a:p>
            <a:pPr>
              <a:lnSpc>
                <a:spcPct val="80000"/>
              </a:lnSpc>
            </a:pPr>
            <a:r>
              <a:rPr lang="ru-RU" sz="1600"/>
              <a:t>    int num;</a:t>
            </a:r>
          </a:p>
          <a:p>
            <a:pPr>
              <a:lnSpc>
                <a:spcPct val="80000"/>
              </a:lnSpc>
            </a:pPr>
            <a:r>
              <a:rPr lang="ru-RU" sz="1600"/>
              <a:t>    public static void main(String args[])</a:t>
            </a:r>
          </a:p>
          <a:p>
            <a:pPr>
              <a:lnSpc>
                <a:spcPct val="80000"/>
              </a:lnSpc>
            </a:pPr>
            <a:r>
              <a:rPr lang="ru-RU" sz="1600"/>
              <a:t>    {</a:t>
            </a:r>
          </a:p>
          <a:p>
            <a:pPr>
              <a:lnSpc>
                <a:spcPct val="80000"/>
              </a:lnSpc>
            </a:pPr>
            <a:r>
              <a:rPr lang="ru-RU" sz="1600"/>
              <a:t>        try</a:t>
            </a:r>
          </a:p>
          <a:p>
            <a:pPr>
              <a:lnSpc>
                <a:spcPct val="80000"/>
              </a:lnSpc>
            </a:pPr>
            <a:r>
              <a:rPr lang="ru-RU" sz="1600"/>
              <a:t>        {  int i = 0; // счётчик подключений</a:t>
            </a:r>
          </a:p>
          <a:p>
            <a:pPr>
              <a:lnSpc>
                <a:spcPct val="80000"/>
              </a:lnSpc>
            </a:pPr>
            <a:r>
              <a:rPr lang="ru-RU" sz="1600"/>
              <a:t>            // привинтить сокет на локалхост, порт 3128</a:t>
            </a:r>
          </a:p>
          <a:p>
            <a:pPr>
              <a:lnSpc>
                <a:spcPct val="80000"/>
              </a:lnSpc>
            </a:pPr>
            <a:r>
              <a:rPr lang="ru-RU" sz="1600"/>
              <a:t>            ServerSocket server = new ServerSocket(3128, 0,</a:t>
            </a:r>
          </a:p>
          <a:p>
            <a:pPr>
              <a:lnSpc>
                <a:spcPct val="80000"/>
              </a:lnSpc>
            </a:pPr>
            <a:r>
              <a:rPr lang="ru-RU" sz="1600"/>
              <a:t>                    InetAddress.getByName("localhost"));</a:t>
            </a:r>
          </a:p>
          <a:p>
            <a:pPr>
              <a:lnSpc>
                <a:spcPct val="80000"/>
              </a:lnSpc>
            </a:pPr>
            <a:r>
              <a:rPr lang="ru-RU" sz="1600"/>
              <a:t>            System.out.println("server is started");</a:t>
            </a:r>
          </a:p>
          <a:p>
            <a:pPr>
              <a:lnSpc>
                <a:spcPct val="80000"/>
              </a:lnSpc>
            </a:pPr>
            <a:r>
              <a:rPr lang="ru-RU" sz="1600"/>
              <a:t>            // слушаем порт</a:t>
            </a:r>
          </a:p>
          <a:p>
            <a:pPr>
              <a:lnSpc>
                <a:spcPct val="80000"/>
              </a:lnSpc>
            </a:pPr>
            <a:r>
              <a:rPr lang="ru-RU" sz="1600"/>
              <a:t>            while(true)</a:t>
            </a:r>
          </a:p>
          <a:p>
            <a:pPr>
              <a:lnSpc>
                <a:spcPct val="80000"/>
              </a:lnSpc>
            </a:pPr>
            <a:r>
              <a:rPr lang="ru-RU" sz="1600"/>
              <a:t>            {   // ждём нового подключения, после чего запускаем обработку клиента</a:t>
            </a:r>
          </a:p>
          <a:p>
            <a:pPr>
              <a:lnSpc>
                <a:spcPct val="80000"/>
              </a:lnSpc>
            </a:pPr>
            <a:r>
              <a:rPr lang="ru-RU" sz="1600"/>
              <a:t>                // в новый вычислительный поток и увеличиваем счётчик на единичку</a:t>
            </a:r>
          </a:p>
          <a:p>
            <a:pPr>
              <a:lnSpc>
                <a:spcPct val="80000"/>
              </a:lnSpc>
            </a:pPr>
            <a:r>
              <a:rPr lang="ru-RU" sz="1600"/>
              <a:t>                new SampleServer(i, server.accept());</a:t>
            </a:r>
          </a:p>
          <a:p>
            <a:pPr>
              <a:lnSpc>
                <a:spcPct val="80000"/>
              </a:lnSpc>
            </a:pPr>
            <a:r>
              <a:rPr lang="ru-RU" sz="1600"/>
              <a:t>                i++;</a:t>
            </a:r>
          </a:p>
          <a:p>
            <a:pPr>
              <a:lnSpc>
                <a:spcPct val="80000"/>
              </a:lnSpc>
            </a:pPr>
            <a:r>
              <a:rPr lang="ru-RU" sz="1600"/>
              <a:t>            }</a:t>
            </a:r>
          </a:p>
          <a:p>
            <a:pPr>
              <a:lnSpc>
                <a:spcPct val="80000"/>
              </a:lnSpc>
            </a:pPr>
            <a:r>
              <a:rPr lang="ru-RU" sz="1600"/>
              <a:t>        }</a:t>
            </a:r>
          </a:p>
          <a:p>
            <a:pPr>
              <a:lnSpc>
                <a:spcPct val="80000"/>
              </a:lnSpc>
            </a:pPr>
            <a:r>
              <a:rPr lang="ru-RU" sz="1600"/>
              <a:t>        catch(Exception e)    {System.out.println("init error: "+e);} // вывод исключений</a:t>
            </a:r>
          </a:p>
          <a:p>
            <a:pPr>
              <a:lnSpc>
                <a:spcPct val="80000"/>
              </a:lnSpc>
            </a:pPr>
            <a:r>
              <a:rPr lang="ru-RU" sz="1600"/>
              <a:t>    }</a:t>
            </a:r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4" name="Rectangle 4"/>
          <p:cNvSpPr>
            <a:spLocks noChangeArrowheads="1"/>
          </p:cNvSpPr>
          <p:nvPr/>
        </p:nvSpPr>
        <p:spPr bwMode="auto">
          <a:xfrm>
            <a:off x="323850" y="1735138"/>
            <a:ext cx="8496300" cy="31130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ru-RU"/>
              <a:t>public SampleServer(int num, Socket s)</a:t>
            </a:r>
          </a:p>
          <a:p>
            <a:r>
              <a:rPr lang="ru-RU"/>
              <a:t>    {</a:t>
            </a:r>
          </a:p>
          <a:p>
            <a:r>
              <a:rPr lang="ru-RU"/>
              <a:t>        // копируем данные</a:t>
            </a:r>
          </a:p>
          <a:p>
            <a:r>
              <a:rPr lang="ru-RU"/>
              <a:t>        this.num = num;</a:t>
            </a:r>
          </a:p>
          <a:p>
            <a:r>
              <a:rPr lang="ru-RU"/>
              <a:t>        this.s = s;</a:t>
            </a:r>
          </a:p>
          <a:p>
            <a:endParaRPr lang="ru-RU"/>
          </a:p>
          <a:p>
            <a:r>
              <a:rPr lang="ru-RU"/>
              <a:t>        // и запускаем новый вычислительный поток (см. ф-ю run())</a:t>
            </a:r>
          </a:p>
          <a:p>
            <a:r>
              <a:rPr lang="ru-RU"/>
              <a:t>        setDaemon(true);</a:t>
            </a:r>
          </a:p>
          <a:p>
            <a:r>
              <a:rPr lang="ru-RU"/>
              <a:t>        setPriority(NORM_PRIORITY);</a:t>
            </a:r>
          </a:p>
          <a:p>
            <a:r>
              <a:rPr lang="ru-RU"/>
              <a:t>        start();</a:t>
            </a:r>
          </a:p>
          <a:p>
            <a:r>
              <a:rPr lang="ru-RU"/>
              <a:t>    }</a:t>
            </a:r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4"/>
          <p:cNvSpPr>
            <a:spLocks noChangeArrowheads="1"/>
          </p:cNvSpPr>
          <p:nvPr/>
        </p:nvSpPr>
        <p:spPr bwMode="auto">
          <a:xfrm>
            <a:off x="0" y="449263"/>
            <a:ext cx="9144000" cy="64087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ru-RU"/>
              <a:t>public void run()</a:t>
            </a:r>
          </a:p>
          <a:p>
            <a:r>
              <a:rPr lang="ru-RU"/>
              <a:t>    {</a:t>
            </a:r>
          </a:p>
          <a:p>
            <a:r>
              <a:rPr lang="ru-RU"/>
              <a:t>        try</a:t>
            </a:r>
          </a:p>
          <a:p>
            <a:r>
              <a:rPr lang="ru-RU"/>
              <a:t>        {</a:t>
            </a:r>
          </a:p>
          <a:p>
            <a:r>
              <a:rPr lang="ru-RU"/>
              <a:t>            </a:t>
            </a:r>
            <a:r>
              <a:rPr lang="ru-RU">
                <a:solidFill>
                  <a:schemeClr val="hlink"/>
                </a:solidFill>
              </a:rPr>
              <a:t>// из сокета клиента берём поток входящих данных</a:t>
            </a:r>
          </a:p>
          <a:p>
            <a:r>
              <a:rPr lang="ru-RU"/>
              <a:t>            InputStream is = s.getInputStream();</a:t>
            </a:r>
          </a:p>
          <a:p>
            <a:r>
              <a:rPr lang="ru-RU"/>
              <a:t>            </a:t>
            </a:r>
            <a:r>
              <a:rPr lang="ru-RU">
                <a:solidFill>
                  <a:schemeClr val="hlink"/>
                </a:solidFill>
              </a:rPr>
              <a:t>// и оттуда же - поток данных от сервера к клиенту</a:t>
            </a:r>
          </a:p>
          <a:p>
            <a:r>
              <a:rPr lang="ru-RU"/>
              <a:t>            OutputStream os = s.getOutputStream();</a:t>
            </a:r>
          </a:p>
          <a:p>
            <a:r>
              <a:rPr lang="ru-RU"/>
              <a:t>            </a:t>
            </a:r>
            <a:r>
              <a:rPr lang="ru-RU">
                <a:solidFill>
                  <a:schemeClr val="hlink"/>
                </a:solidFill>
              </a:rPr>
              <a:t>// буффер данных в 64 килобайта</a:t>
            </a:r>
          </a:p>
          <a:p>
            <a:r>
              <a:rPr lang="ru-RU"/>
              <a:t>            byte buf[] = new byte[64*1024];</a:t>
            </a:r>
          </a:p>
          <a:p>
            <a:r>
              <a:rPr lang="ru-RU"/>
              <a:t>            </a:t>
            </a:r>
            <a:r>
              <a:rPr lang="ru-RU">
                <a:solidFill>
                  <a:schemeClr val="hlink"/>
                </a:solidFill>
              </a:rPr>
              <a:t>// читаем 64кб от клиента, результат - кол-во реально принятых данных</a:t>
            </a:r>
          </a:p>
          <a:p>
            <a:r>
              <a:rPr lang="ru-RU"/>
              <a:t>            int r = is.read(buf);</a:t>
            </a:r>
          </a:p>
          <a:p>
            <a:r>
              <a:rPr lang="ru-RU"/>
              <a:t>            </a:t>
            </a:r>
            <a:r>
              <a:rPr lang="ru-RU">
                <a:solidFill>
                  <a:schemeClr val="hlink"/>
                </a:solidFill>
              </a:rPr>
              <a:t>// создаём строку, содержащую полученную от клиента информацию</a:t>
            </a:r>
          </a:p>
          <a:p>
            <a:r>
              <a:rPr lang="ru-RU"/>
              <a:t>            String data = new String(buf, 0, r);</a:t>
            </a:r>
          </a:p>
          <a:p>
            <a:r>
              <a:rPr lang="ru-RU"/>
              <a:t>            </a:t>
            </a:r>
            <a:r>
              <a:rPr lang="ru-RU">
                <a:solidFill>
                  <a:schemeClr val="hlink"/>
                </a:solidFill>
              </a:rPr>
              <a:t>// добавляем данные об адресе сокета:</a:t>
            </a:r>
          </a:p>
          <a:p>
            <a:r>
              <a:rPr lang="ru-RU"/>
              <a:t>            data = ""+num+": "+"\n"+data;</a:t>
            </a:r>
          </a:p>
          <a:p>
            <a:r>
              <a:rPr lang="ru-RU"/>
              <a:t>            os.write(data.getBytes()); </a:t>
            </a:r>
            <a:r>
              <a:rPr lang="ru-RU">
                <a:solidFill>
                  <a:schemeClr val="hlink"/>
                </a:solidFill>
              </a:rPr>
              <a:t>// выводим данные</a:t>
            </a:r>
          </a:p>
          <a:p>
            <a:r>
              <a:rPr lang="ru-RU"/>
              <a:t>            s.close(); </a:t>
            </a:r>
            <a:r>
              <a:rPr lang="ru-RU">
                <a:solidFill>
                  <a:schemeClr val="hlink"/>
                </a:solidFill>
              </a:rPr>
              <a:t>// завершаем соединение</a:t>
            </a:r>
          </a:p>
          <a:p>
            <a:r>
              <a:rPr lang="ru-RU"/>
              <a:t>        }</a:t>
            </a:r>
          </a:p>
          <a:p>
            <a:r>
              <a:rPr lang="ru-RU"/>
              <a:t>        catch(Exception e)</a:t>
            </a:r>
          </a:p>
          <a:p>
            <a:r>
              <a:rPr lang="ru-RU"/>
              <a:t>        {System.out.println("init error: "+e);} </a:t>
            </a:r>
            <a:r>
              <a:rPr lang="ru-RU">
                <a:solidFill>
                  <a:schemeClr val="hlink"/>
                </a:solidFill>
              </a:rPr>
              <a:t>// вывод исключений</a:t>
            </a:r>
          </a:p>
          <a:p>
            <a:r>
              <a:rPr lang="ru-RU"/>
              <a:t>    }</a:t>
            </a:r>
          </a:p>
          <a:p>
            <a:r>
              <a:rPr lang="ru-RU"/>
              <a:t>}</a:t>
            </a:r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2" name="Rectangle 4"/>
          <p:cNvSpPr>
            <a:spLocks noChangeArrowheads="1"/>
          </p:cNvSpPr>
          <p:nvPr/>
        </p:nvSpPr>
        <p:spPr bwMode="auto">
          <a:xfrm>
            <a:off x="0" y="0"/>
            <a:ext cx="9144000" cy="6683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ru-RU"/>
              <a:t>import java.io.*; import java.net.*;</a:t>
            </a:r>
          </a:p>
          <a:p>
            <a:r>
              <a:rPr lang="ru-RU"/>
              <a:t>class SampleClient extends Thread</a:t>
            </a:r>
          </a:p>
          <a:p>
            <a:r>
              <a:rPr lang="ru-RU"/>
              <a:t>{</a:t>
            </a:r>
          </a:p>
          <a:p>
            <a:r>
              <a:rPr lang="ru-RU"/>
              <a:t>    public static void main(String args[])</a:t>
            </a:r>
          </a:p>
          <a:p>
            <a:r>
              <a:rPr lang="ru-RU"/>
              <a:t>    {</a:t>
            </a:r>
          </a:p>
          <a:p>
            <a:r>
              <a:rPr lang="ru-RU"/>
              <a:t>        try</a:t>
            </a:r>
          </a:p>
          <a:p>
            <a:r>
              <a:rPr lang="ru-RU"/>
              <a:t>        {   </a:t>
            </a:r>
            <a:r>
              <a:rPr lang="ru-RU">
                <a:solidFill>
                  <a:schemeClr val="hlink"/>
                </a:solidFill>
              </a:rPr>
              <a:t>// открываем сокет и коннектимся к localhost:3128, получаем сокет сервера</a:t>
            </a:r>
          </a:p>
          <a:p>
            <a:r>
              <a:rPr lang="ru-RU"/>
              <a:t>            Socket s = new Socket("localhost", 3128);</a:t>
            </a:r>
          </a:p>
          <a:p>
            <a:r>
              <a:rPr lang="ru-RU"/>
              <a:t>            </a:t>
            </a:r>
            <a:r>
              <a:rPr lang="ru-RU">
                <a:solidFill>
                  <a:schemeClr val="hlink"/>
                </a:solidFill>
              </a:rPr>
              <a:t>// берём поток вывода и выводим туда первый аргумент</a:t>
            </a:r>
          </a:p>
          <a:p>
            <a:r>
              <a:rPr lang="ru-RU">
                <a:solidFill>
                  <a:schemeClr val="hlink"/>
                </a:solidFill>
              </a:rPr>
              <a:t>            // заданный при вызове, адрес открытого сокета и его порт</a:t>
            </a:r>
          </a:p>
          <a:p>
            <a:r>
              <a:rPr lang="ru-RU"/>
              <a:t>            args[0] = args[0]+"\n"+s.getInetAddress().getHostAddress()                           +":"+s.getLocalPort();</a:t>
            </a:r>
          </a:p>
          <a:p>
            <a:r>
              <a:rPr lang="ru-RU"/>
              <a:t>            s.getOutputStream().write(args[0].getBytes());</a:t>
            </a:r>
          </a:p>
          <a:p>
            <a:r>
              <a:rPr lang="ru-RU"/>
              <a:t>            </a:t>
            </a:r>
            <a:r>
              <a:rPr lang="ru-RU">
                <a:solidFill>
                  <a:schemeClr val="hlink"/>
                </a:solidFill>
              </a:rPr>
              <a:t>// читаем ответ</a:t>
            </a:r>
          </a:p>
          <a:p>
            <a:r>
              <a:rPr lang="ru-RU"/>
              <a:t>            byte buf[] = new byte[64*1024];</a:t>
            </a:r>
          </a:p>
          <a:p>
            <a:r>
              <a:rPr lang="ru-RU"/>
              <a:t>            int r = s.getInputStream().read(buf);</a:t>
            </a:r>
          </a:p>
          <a:p>
            <a:r>
              <a:rPr lang="ru-RU"/>
              <a:t>            String data = new String(buf, 0, r);</a:t>
            </a:r>
          </a:p>
          <a:p>
            <a:r>
              <a:rPr lang="ru-RU"/>
              <a:t>            </a:t>
            </a:r>
            <a:r>
              <a:rPr lang="ru-RU">
                <a:solidFill>
                  <a:schemeClr val="hlink"/>
                </a:solidFill>
              </a:rPr>
              <a:t>// выводим ответ в консоль</a:t>
            </a:r>
          </a:p>
          <a:p>
            <a:r>
              <a:rPr lang="ru-RU"/>
              <a:t>            System.out.println(data);</a:t>
            </a:r>
          </a:p>
          <a:p>
            <a:r>
              <a:rPr lang="ru-RU"/>
              <a:t>        }</a:t>
            </a:r>
          </a:p>
          <a:p>
            <a:r>
              <a:rPr lang="ru-RU"/>
              <a:t>        catch(Exception e)</a:t>
            </a:r>
          </a:p>
          <a:p>
            <a:r>
              <a:rPr lang="ru-RU"/>
              <a:t>        {System.out.println("init error: "+e);} </a:t>
            </a:r>
            <a:r>
              <a:rPr lang="ru-RU">
                <a:solidFill>
                  <a:schemeClr val="hlink"/>
                </a:solidFill>
              </a:rPr>
              <a:t>// вывод исключений</a:t>
            </a:r>
          </a:p>
          <a:p>
            <a:r>
              <a:rPr lang="ru-RU"/>
              <a:t>    }</a:t>
            </a:r>
          </a:p>
          <a:p>
            <a:r>
              <a:rPr lang="ru-RU"/>
              <a:t>}</a:t>
            </a:r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68313" y="692150"/>
            <a:ext cx="8229600" cy="4525963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ru-RU" sz="2400"/>
              <a:t>Компилируем </a:t>
            </a:r>
            <a:r>
              <a:rPr lang="en-US" sz="2400"/>
              <a:t>javac  Server</a:t>
            </a:r>
          </a:p>
          <a:p>
            <a:pPr>
              <a:lnSpc>
                <a:spcPct val="80000"/>
              </a:lnSpc>
            </a:pPr>
            <a:r>
              <a:rPr lang="ru-RU" sz="2400"/>
              <a:t>Компилируем </a:t>
            </a:r>
            <a:r>
              <a:rPr lang="en-US" sz="2400"/>
              <a:t>javac  Client</a:t>
            </a:r>
            <a:endParaRPr lang="ru-RU" sz="2400"/>
          </a:p>
          <a:p>
            <a:pPr>
              <a:lnSpc>
                <a:spcPct val="80000"/>
              </a:lnSpc>
            </a:pPr>
            <a:r>
              <a:rPr lang="ru-RU" sz="2400"/>
              <a:t>Запускаем сервер</a:t>
            </a:r>
          </a:p>
          <a:p>
            <a:pPr>
              <a:lnSpc>
                <a:spcPct val="80000"/>
              </a:lnSpc>
            </a:pPr>
            <a:r>
              <a:rPr lang="ru-RU" sz="2400"/>
              <a:t>java Server</a:t>
            </a:r>
          </a:p>
          <a:p>
            <a:pPr>
              <a:lnSpc>
                <a:spcPct val="80000"/>
              </a:lnSpc>
            </a:pPr>
            <a:endParaRPr lang="ru-RU" sz="2400"/>
          </a:p>
          <a:p>
            <a:pPr>
              <a:lnSpc>
                <a:spcPct val="80000"/>
              </a:lnSpc>
            </a:pPr>
            <a:r>
              <a:rPr lang="ru-RU" sz="2400"/>
              <a:t>а потом, дождавшись надписи "server is started", и любое количество клиентов:</a:t>
            </a:r>
          </a:p>
          <a:p>
            <a:pPr>
              <a:lnSpc>
                <a:spcPct val="80000"/>
              </a:lnSpc>
            </a:pPr>
            <a:endParaRPr lang="ru-RU" sz="2400"/>
          </a:p>
          <a:p>
            <a:pPr>
              <a:lnSpc>
                <a:spcPct val="80000"/>
              </a:lnSpc>
            </a:pPr>
            <a:r>
              <a:rPr lang="ru-RU" sz="2400"/>
              <a:t>java Client test1</a:t>
            </a:r>
          </a:p>
          <a:p>
            <a:pPr>
              <a:lnSpc>
                <a:spcPct val="80000"/>
              </a:lnSpc>
            </a:pPr>
            <a:r>
              <a:rPr lang="ru-RU" sz="2400"/>
              <a:t>java Client test2</a:t>
            </a:r>
          </a:p>
          <a:p>
            <a:pPr>
              <a:lnSpc>
                <a:spcPct val="80000"/>
              </a:lnSpc>
            </a:pPr>
            <a:r>
              <a:rPr lang="ru-RU" sz="2400"/>
              <a:t>...</a:t>
            </a:r>
          </a:p>
          <a:p>
            <a:pPr>
              <a:lnSpc>
                <a:spcPct val="80000"/>
              </a:lnSpc>
            </a:pPr>
            <a:r>
              <a:rPr lang="ru-RU" sz="2400"/>
              <a:t>java Client testN</a:t>
            </a:r>
          </a:p>
          <a:p>
            <a:pPr>
              <a:lnSpc>
                <a:spcPct val="80000"/>
              </a:lnSpc>
            </a:pPr>
            <a:endParaRPr lang="ru-RU" sz="2400"/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HTTP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Proxy </a:t>
            </a:r>
            <a:r>
              <a:rPr lang="ru-RU" dirty="0" smtClean="0"/>
              <a:t>на </a:t>
            </a:r>
            <a:r>
              <a:rPr lang="en-US" dirty="0" smtClean="0"/>
              <a:t>Python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CGI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PHP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Таблица 3"/>
          <p:cNvGraphicFramePr>
            <a:graphicFrameLocks noGrp="1"/>
          </p:cNvGraphicFramePr>
          <p:nvPr/>
        </p:nvGraphicFramePr>
        <p:xfrm>
          <a:off x="251522" y="1124745"/>
          <a:ext cx="8712965" cy="556178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42593"/>
                <a:gridCol w="1742593"/>
                <a:gridCol w="1742593"/>
                <a:gridCol w="1742593"/>
                <a:gridCol w="1742593"/>
              </a:tblGrid>
              <a:tr h="478890">
                <a:tc>
                  <a:txBody>
                    <a:bodyPr/>
                    <a:lstStyle/>
                    <a:p>
                      <a:r>
                        <a:rPr lang="en-US" dirty="0" smtClean="0"/>
                        <a:t>Traditional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IT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Hosting</a:t>
                      </a:r>
                      <a:r>
                        <a:rPr lang="en-US" dirty="0" smtClean="0"/>
                        <a:t>/</a:t>
                      </a:r>
                      <a:endParaRPr lang="ru-RU" dirty="0" smtClean="0"/>
                    </a:p>
                    <a:p>
                      <a:r>
                        <a:rPr lang="en-US" dirty="0" err="1" smtClean="0"/>
                        <a:t>Colocation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IaaS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PaaS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SaaS</a:t>
                      </a:r>
                      <a:endParaRPr lang="ru-RU" dirty="0"/>
                    </a:p>
                  </a:txBody>
                  <a:tcPr/>
                </a:tc>
              </a:tr>
              <a:tr h="478890">
                <a:tc>
                  <a:txBody>
                    <a:bodyPr/>
                    <a:lstStyle/>
                    <a:p>
                      <a:r>
                        <a:rPr lang="ru-RU" dirty="0" smtClean="0"/>
                        <a:t>Данные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Данные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Данные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Данные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Данные</a:t>
                      </a:r>
                      <a:endParaRPr lang="ru-RU" dirty="0"/>
                    </a:p>
                  </a:txBody>
                  <a:tcPr/>
                </a:tc>
              </a:tr>
              <a:tr h="478890">
                <a:tc>
                  <a:txBody>
                    <a:bodyPr/>
                    <a:lstStyle/>
                    <a:p>
                      <a:r>
                        <a:rPr lang="ru-RU" dirty="0" smtClean="0"/>
                        <a:t>Приложения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Приложения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Приложения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Приложения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Приложения</a:t>
                      </a:r>
                      <a:endParaRPr lang="ru-RU" dirty="0">
                        <a:solidFill>
                          <a:schemeClr val="accent6">
                            <a:lumMod val="7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/>
                </a:tc>
              </a:tr>
              <a:tr h="478890">
                <a:tc>
                  <a:txBody>
                    <a:bodyPr/>
                    <a:lstStyle/>
                    <a:p>
                      <a:r>
                        <a:rPr lang="ru-RU" dirty="0" smtClean="0"/>
                        <a:t>Базы данных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Базы данных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Базы данных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Базы данных</a:t>
                      </a:r>
                      <a:endParaRPr lang="ru-RU" dirty="0">
                        <a:solidFill>
                          <a:schemeClr val="accent6">
                            <a:lumMod val="7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Базы данных</a:t>
                      </a:r>
                      <a:endParaRPr lang="ru-RU" dirty="0">
                        <a:solidFill>
                          <a:schemeClr val="accent6">
                            <a:lumMod val="7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/>
                </a:tc>
              </a:tr>
              <a:tr h="874101">
                <a:tc>
                  <a:txBody>
                    <a:bodyPr/>
                    <a:lstStyle/>
                    <a:p>
                      <a:r>
                        <a:rPr lang="ru-RU" dirty="0" smtClean="0"/>
                        <a:t>Операционная система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Операционная система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Операционная система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Операционная система</a:t>
                      </a:r>
                      <a:endParaRPr lang="ru-RU" dirty="0">
                        <a:solidFill>
                          <a:schemeClr val="accent6">
                            <a:lumMod val="7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Операционная система</a:t>
                      </a:r>
                      <a:endParaRPr lang="ru-RU" dirty="0">
                        <a:solidFill>
                          <a:schemeClr val="accent6">
                            <a:lumMod val="7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/>
                </a:tc>
              </a:tr>
              <a:tr h="478890">
                <a:tc>
                  <a:txBody>
                    <a:bodyPr/>
                    <a:lstStyle/>
                    <a:p>
                      <a:r>
                        <a:rPr lang="ru-RU" dirty="0" smtClean="0"/>
                        <a:t>Виртуализация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Виртуализация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Виртуализация</a:t>
                      </a:r>
                      <a:endParaRPr lang="ru-RU" dirty="0">
                        <a:solidFill>
                          <a:schemeClr val="accent6">
                            <a:lumMod val="7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Виртуализация</a:t>
                      </a:r>
                      <a:endParaRPr lang="ru-RU" dirty="0">
                        <a:solidFill>
                          <a:schemeClr val="accent6">
                            <a:lumMod val="7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Виртуализация</a:t>
                      </a:r>
                      <a:endParaRPr lang="ru-RU" dirty="0">
                        <a:solidFill>
                          <a:schemeClr val="accent6">
                            <a:lumMod val="7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/>
                </a:tc>
              </a:tr>
              <a:tr h="826578">
                <a:tc>
                  <a:txBody>
                    <a:bodyPr/>
                    <a:lstStyle/>
                    <a:p>
                      <a:r>
                        <a:rPr lang="ru-RU" dirty="0" smtClean="0"/>
                        <a:t>Физический сервер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Физический сервер</a:t>
                      </a:r>
                      <a:r>
                        <a:rPr lang="en-US" dirty="0" smtClean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</a:t>
                      </a:r>
                      <a:endParaRPr lang="ru-RU" dirty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Физический сервер</a:t>
                      </a:r>
                      <a:endParaRPr lang="ru-RU" dirty="0">
                        <a:solidFill>
                          <a:schemeClr val="accent6">
                            <a:lumMod val="7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Физический сервер</a:t>
                      </a:r>
                      <a:endParaRPr lang="ru-RU" dirty="0">
                        <a:solidFill>
                          <a:schemeClr val="accent6">
                            <a:lumMod val="7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Физический сервер</a:t>
                      </a:r>
                      <a:endParaRPr lang="ru-RU" dirty="0">
                        <a:solidFill>
                          <a:schemeClr val="accent6">
                            <a:lumMod val="7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/>
                </a:tc>
              </a:tr>
              <a:tr h="826578">
                <a:tc>
                  <a:txBody>
                    <a:bodyPr/>
                    <a:lstStyle/>
                    <a:p>
                      <a:r>
                        <a:rPr lang="ru-RU" dirty="0" smtClean="0"/>
                        <a:t>Сети</a:t>
                      </a:r>
                      <a:r>
                        <a:rPr lang="ru-RU" baseline="0" dirty="0" smtClean="0"/>
                        <a:t> и хранилища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Сети</a:t>
                      </a:r>
                      <a:r>
                        <a:rPr lang="ru-RU" baseline="0" dirty="0" smtClean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и хранилища</a:t>
                      </a:r>
                      <a:endParaRPr lang="ru-RU" dirty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Сети</a:t>
                      </a:r>
                      <a:r>
                        <a:rPr lang="ru-RU" baseline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и хранилища</a:t>
                      </a:r>
                      <a:endParaRPr lang="ru-RU" dirty="0">
                        <a:solidFill>
                          <a:schemeClr val="accent6">
                            <a:lumMod val="7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Сети</a:t>
                      </a:r>
                      <a:r>
                        <a:rPr lang="ru-RU" baseline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и хранилища</a:t>
                      </a:r>
                      <a:endParaRPr lang="ru-RU" dirty="0">
                        <a:solidFill>
                          <a:schemeClr val="accent6">
                            <a:lumMod val="7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Сети</a:t>
                      </a:r>
                      <a:r>
                        <a:rPr lang="ru-RU" baseline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и хранилища</a:t>
                      </a:r>
                      <a:endParaRPr lang="ru-RU" dirty="0">
                        <a:solidFill>
                          <a:schemeClr val="accent6">
                            <a:lumMod val="7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/>
                </a:tc>
              </a:tr>
              <a:tr h="478890">
                <a:tc>
                  <a:txBody>
                    <a:bodyPr/>
                    <a:lstStyle/>
                    <a:p>
                      <a:r>
                        <a:rPr lang="ru-RU" dirty="0" smtClean="0"/>
                        <a:t>Дата-центр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Дата-центр</a:t>
                      </a:r>
                      <a:endParaRPr lang="ru-RU" dirty="0">
                        <a:solidFill>
                          <a:schemeClr val="accent6">
                            <a:lumMod val="7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Дата-центр</a:t>
                      </a:r>
                      <a:endParaRPr lang="ru-RU" dirty="0">
                        <a:solidFill>
                          <a:schemeClr val="accent6">
                            <a:lumMod val="7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Дата-центр</a:t>
                      </a:r>
                      <a:endParaRPr lang="ru-RU" dirty="0">
                        <a:solidFill>
                          <a:schemeClr val="accent6">
                            <a:lumMod val="7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Дата-центр</a:t>
                      </a:r>
                      <a:endParaRPr lang="ru-RU" dirty="0">
                        <a:solidFill>
                          <a:schemeClr val="accent6">
                            <a:lumMod val="7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39552" y="332656"/>
            <a:ext cx="77742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 smtClean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Оранжевый</a:t>
            </a:r>
            <a:r>
              <a:rPr lang="ru-RU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– ответственность поставщика услуги</a:t>
            </a:r>
            <a:endParaRPr lang="ru-RU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JSP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ASP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Python WSGI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Фреймворки </a:t>
            </a:r>
            <a:r>
              <a:rPr lang="en-US" dirty="0" smtClean="0"/>
              <a:t>Python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 smtClean="0"/>
              <a:t>Веб</a:t>
            </a:r>
            <a:r>
              <a:rPr lang="ru-RU" dirty="0" smtClean="0"/>
              <a:t> сервис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ru-RU" dirty="0" err="1"/>
              <a:t>Веб-служба</a:t>
            </a:r>
            <a:r>
              <a:rPr lang="ru-RU" dirty="0"/>
              <a:t>, </a:t>
            </a:r>
            <a:r>
              <a:rPr lang="ru-RU" dirty="0" err="1"/>
              <a:t>веб-сервис</a:t>
            </a:r>
            <a:r>
              <a:rPr lang="ru-RU" dirty="0"/>
              <a:t> (англ. </a:t>
            </a:r>
            <a:r>
              <a:rPr lang="en-US" dirty="0"/>
              <a:t>web service</a:t>
            </a:r>
            <a:r>
              <a:rPr lang="ru-RU" dirty="0"/>
              <a:t>) — идентифицируемая уникальным </a:t>
            </a:r>
            <a:r>
              <a:rPr lang="ru-RU" dirty="0" err="1"/>
              <a:t>веб-адресом</a:t>
            </a:r>
            <a:r>
              <a:rPr lang="ru-RU" dirty="0"/>
              <a:t> (</a:t>
            </a:r>
            <a:r>
              <a:rPr lang="en-US" dirty="0"/>
              <a:t>URL</a:t>
            </a:r>
            <a:r>
              <a:rPr lang="ru-RU" dirty="0"/>
              <a:t>-адресом) программная система со стандартизированными интерфейсами, а также </a:t>
            </a:r>
            <a:r>
              <a:rPr lang="en-US" dirty="0"/>
              <a:t>HTML</a:t>
            </a:r>
            <a:r>
              <a:rPr lang="ru-RU" dirty="0"/>
              <a:t>-документ сайта, отображаемый браузером пользователя.</a:t>
            </a:r>
          </a:p>
          <a:p>
            <a:r>
              <a:rPr lang="ru-RU" dirty="0"/>
              <a:t> </a:t>
            </a:r>
          </a:p>
          <a:p>
            <a:r>
              <a:rPr lang="ru-RU" dirty="0" err="1"/>
              <a:t>Веб-службы</a:t>
            </a:r>
            <a:r>
              <a:rPr lang="ru-RU" dirty="0"/>
              <a:t> могут взаимодействовать друг с другом и со сторонними приложениями посредством сообщений, основанных на определённых протоколах (</a:t>
            </a:r>
            <a:r>
              <a:rPr lang="en-US" dirty="0"/>
              <a:t>SOAP</a:t>
            </a:r>
            <a:r>
              <a:rPr lang="ru-RU" dirty="0"/>
              <a:t>, </a:t>
            </a:r>
            <a:r>
              <a:rPr lang="en-US" dirty="0"/>
              <a:t>XML</a:t>
            </a:r>
            <a:r>
              <a:rPr lang="ru-RU" dirty="0"/>
              <a:t>-</a:t>
            </a:r>
            <a:r>
              <a:rPr lang="en-US" dirty="0"/>
              <a:t>RPC</a:t>
            </a:r>
            <a:r>
              <a:rPr lang="ru-RU" dirty="0"/>
              <a:t> и т. д.) и соглашениях (</a:t>
            </a:r>
            <a:r>
              <a:rPr lang="en-US" dirty="0"/>
              <a:t>REST</a:t>
            </a:r>
            <a:r>
              <a:rPr lang="ru-RU" dirty="0"/>
              <a:t>). </a:t>
            </a:r>
            <a:r>
              <a:rPr lang="ru-RU" dirty="0" err="1"/>
              <a:t>Веб-служба</a:t>
            </a:r>
            <a:r>
              <a:rPr lang="ru-RU" dirty="0"/>
              <a:t> является единицей модульности при использовании </a:t>
            </a:r>
            <a:r>
              <a:rPr lang="ru-RU" dirty="0" err="1"/>
              <a:t>сервис-ориентированной</a:t>
            </a:r>
            <a:r>
              <a:rPr lang="ru-RU" dirty="0"/>
              <a:t> архитектуры приложения.</a:t>
            </a:r>
          </a:p>
          <a:p>
            <a:r>
              <a:rPr lang="ru-RU" dirty="0"/>
              <a:t> </a:t>
            </a:r>
          </a:p>
          <a:p>
            <a:r>
              <a:rPr lang="ru-RU" dirty="0"/>
              <a:t>В обиходе </a:t>
            </a:r>
            <a:r>
              <a:rPr lang="ru-RU" dirty="0" err="1"/>
              <a:t>веб-сервисами</a:t>
            </a:r>
            <a:r>
              <a:rPr lang="ru-RU" dirty="0"/>
              <a:t> называют услуги, оказываемые в Интернете. В этом употреблении термин требует уточнения, идёт ли речь о поиске, </a:t>
            </a:r>
            <a:r>
              <a:rPr lang="ru-RU" dirty="0" err="1"/>
              <a:t>веб-почте</a:t>
            </a:r>
            <a:r>
              <a:rPr lang="ru-RU" dirty="0"/>
              <a:t>, хранении документов, файлов, закладок и т. п. Такими </a:t>
            </a:r>
            <a:r>
              <a:rPr lang="ru-RU" dirty="0" err="1"/>
              <a:t>веб-сервисами</a:t>
            </a:r>
            <a:r>
              <a:rPr lang="ru-RU" dirty="0"/>
              <a:t> можно пользоваться независимо от компьютера, браузера или места доступа в Интернет</a:t>
            </a:r>
          </a:p>
          <a:p>
            <a:endParaRPr lang="ru-RU" dirty="0"/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Достоинства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ru-RU" dirty="0"/>
              <a:t> </a:t>
            </a:r>
            <a:r>
              <a:rPr lang="ru-RU" dirty="0" err="1"/>
              <a:t>Веб-службы</a:t>
            </a:r>
            <a:r>
              <a:rPr lang="ru-RU" dirty="0"/>
              <a:t> обеспечивают взаимодействие программных систем независимо от платформы. Например, </a:t>
            </a:r>
            <a:r>
              <a:rPr lang="en-US" dirty="0"/>
              <a:t>Windows</a:t>
            </a:r>
            <a:r>
              <a:rPr lang="ru-RU" dirty="0"/>
              <a:t>-</a:t>
            </a:r>
            <a:r>
              <a:rPr lang="en-US" dirty="0"/>
              <a:t>C</a:t>
            </a:r>
            <a:r>
              <a:rPr lang="ru-RU" dirty="0"/>
              <a:t>#-клиент может обмениваться данными с </a:t>
            </a:r>
            <a:r>
              <a:rPr lang="en-US" dirty="0"/>
              <a:t>Java</a:t>
            </a:r>
            <a:r>
              <a:rPr lang="ru-RU" dirty="0"/>
              <a:t>-сервером, работающим под </a:t>
            </a:r>
            <a:r>
              <a:rPr lang="en-US" dirty="0"/>
              <a:t>Linux</a:t>
            </a:r>
            <a:r>
              <a:rPr lang="ru-RU" dirty="0"/>
              <a:t>.</a:t>
            </a:r>
          </a:p>
          <a:p>
            <a:r>
              <a:rPr lang="ru-RU" dirty="0"/>
              <a:t>    </a:t>
            </a:r>
            <a:r>
              <a:rPr lang="ru-RU" dirty="0" err="1"/>
              <a:t>Веб-службы</a:t>
            </a:r>
            <a:r>
              <a:rPr lang="ru-RU" dirty="0"/>
              <a:t> основаны на базе открытых стандартов и протоколов. Благодаря использованию </a:t>
            </a:r>
            <a:r>
              <a:rPr lang="en-US" dirty="0"/>
              <a:t>XML</a:t>
            </a:r>
            <a:r>
              <a:rPr lang="ru-RU" dirty="0"/>
              <a:t> достигается простота разработки и отладки </a:t>
            </a:r>
            <a:r>
              <a:rPr lang="ru-RU" dirty="0" err="1"/>
              <a:t>веб-служб</a:t>
            </a:r>
            <a:r>
              <a:rPr lang="ru-RU" dirty="0"/>
              <a:t>.</a:t>
            </a:r>
          </a:p>
          <a:p>
            <a:r>
              <a:rPr lang="ru-RU" dirty="0"/>
              <a:t>    Использование </a:t>
            </a:r>
            <a:r>
              <a:rPr lang="ru-RU" dirty="0" err="1"/>
              <a:t>интернет-протокола</a:t>
            </a:r>
            <a:r>
              <a:rPr lang="ru-RU" dirty="0"/>
              <a:t> обеспечивает </a:t>
            </a:r>
            <a:r>
              <a:rPr lang="en-US" dirty="0"/>
              <a:t>HTTP</a:t>
            </a:r>
            <a:r>
              <a:rPr lang="ru-RU" dirty="0"/>
              <a:t>-взаимодействие программных систем через межсетевой экран. Это значительное преимущество, по сравнению с такими технологиями, как </a:t>
            </a:r>
            <a:r>
              <a:rPr lang="en-US" dirty="0"/>
              <a:t>CORBA</a:t>
            </a:r>
            <a:r>
              <a:rPr lang="ru-RU" dirty="0"/>
              <a:t>, </a:t>
            </a:r>
            <a:r>
              <a:rPr lang="en-US" dirty="0"/>
              <a:t>DCOM</a:t>
            </a:r>
            <a:r>
              <a:rPr lang="ru-RU" dirty="0"/>
              <a:t> или </a:t>
            </a:r>
            <a:r>
              <a:rPr lang="en-US" dirty="0"/>
              <a:t>Java RMI</a:t>
            </a:r>
            <a:r>
              <a:rPr lang="ru-RU" dirty="0"/>
              <a:t>. С другой стороны, </a:t>
            </a:r>
            <a:r>
              <a:rPr lang="ru-RU" dirty="0" err="1"/>
              <a:t>веб-службы</a:t>
            </a:r>
            <a:r>
              <a:rPr lang="ru-RU" dirty="0"/>
              <a:t> не привязаны намертво к </a:t>
            </a:r>
            <a:r>
              <a:rPr lang="en-US" dirty="0"/>
              <a:t>HTTP</a:t>
            </a:r>
            <a:r>
              <a:rPr lang="ru-RU" dirty="0"/>
              <a:t> — могут использоваться и другие протоколы.</a:t>
            </a:r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Недостатки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ru-RU" dirty="0"/>
              <a:t> Меньшая производительность и больший размер сетевого трафика по сравнению с технологиями </a:t>
            </a:r>
            <a:r>
              <a:rPr lang="en-US" dirty="0"/>
              <a:t>RMI</a:t>
            </a:r>
            <a:r>
              <a:rPr lang="ru-RU" dirty="0"/>
              <a:t>, </a:t>
            </a:r>
            <a:r>
              <a:rPr lang="en-US" dirty="0"/>
              <a:t>CORBA</a:t>
            </a:r>
            <a:r>
              <a:rPr lang="ru-RU" dirty="0"/>
              <a:t>, </a:t>
            </a:r>
            <a:r>
              <a:rPr lang="en-US" dirty="0"/>
              <a:t>DCOM</a:t>
            </a:r>
            <a:r>
              <a:rPr lang="ru-RU" dirty="0"/>
              <a:t> за счёт использования текстовых </a:t>
            </a:r>
            <a:r>
              <a:rPr lang="en-US" dirty="0"/>
              <a:t>XML</a:t>
            </a:r>
            <a:r>
              <a:rPr lang="ru-RU" dirty="0"/>
              <a:t>-сообщений. Однако на некоторых </a:t>
            </a:r>
            <a:r>
              <a:rPr lang="ru-RU" dirty="0" err="1"/>
              <a:t>веб-серверах</a:t>
            </a:r>
            <a:r>
              <a:rPr lang="ru-RU" dirty="0"/>
              <a:t> возможна настройка сжатия сетевого трафика.</a:t>
            </a:r>
          </a:p>
          <a:p>
            <a:r>
              <a:rPr lang="ru-RU" dirty="0"/>
              <a:t>    Аспекты безопасности. Ответственные </a:t>
            </a:r>
            <a:r>
              <a:rPr lang="ru-RU" dirty="0" err="1"/>
              <a:t>веб-службы</a:t>
            </a:r>
            <a:r>
              <a:rPr lang="ru-RU" dirty="0"/>
              <a:t> должны использовать кодирование, возможно — требовать аутентификации пользователя. Достаточно ли здесь применения </a:t>
            </a:r>
            <a:r>
              <a:rPr lang="en-US" dirty="0"/>
              <a:t>HTTPS</a:t>
            </a:r>
            <a:r>
              <a:rPr lang="ru-RU" dirty="0"/>
              <a:t>, или предпочтительны такие решения, как </a:t>
            </a:r>
            <a:r>
              <a:rPr lang="en-US" dirty="0"/>
              <a:t>XML Signature</a:t>
            </a:r>
            <a:r>
              <a:rPr lang="ru-RU" dirty="0"/>
              <a:t>, </a:t>
            </a:r>
            <a:r>
              <a:rPr lang="en-US" dirty="0"/>
              <a:t>XML Encryption</a:t>
            </a:r>
            <a:r>
              <a:rPr lang="ru-RU" dirty="0"/>
              <a:t> или </a:t>
            </a:r>
            <a:r>
              <a:rPr lang="en-US" dirty="0"/>
              <a:t>SAML</a:t>
            </a:r>
            <a:r>
              <a:rPr lang="ru-RU" dirty="0"/>
              <a:t> — должно быть решено разработчиком.</a:t>
            </a:r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DCOM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Corba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SOAP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4518</TotalTime>
  <Words>5477</Words>
  <Application>Microsoft Office PowerPoint</Application>
  <PresentationFormat>Экран (4:3)</PresentationFormat>
  <Paragraphs>593</Paragraphs>
  <Slides>99</Slides>
  <Notes>0</Notes>
  <HiddenSlides>1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99</vt:i4>
      </vt:variant>
    </vt:vector>
  </HeadingPairs>
  <TitlesOfParts>
    <vt:vector size="100" baseType="lpstr">
      <vt:lpstr>Тема Office</vt:lpstr>
      <vt:lpstr>Разработка Web сервисов</vt:lpstr>
      <vt:lpstr>DaaS, SaaS, PaaS, IaaS (Anything as a service), хостинг, размещение традиционно на территории предприятия</vt:lpstr>
      <vt:lpstr>DaaS</vt:lpstr>
      <vt:lpstr>SaaS</vt:lpstr>
      <vt:lpstr>Примеры</vt:lpstr>
      <vt:lpstr>PaaS</vt:lpstr>
      <vt:lpstr>Примеры</vt:lpstr>
      <vt:lpstr>IaaS</vt:lpstr>
      <vt:lpstr>Слайд 9</vt:lpstr>
      <vt:lpstr>Дата центры</vt:lpstr>
      <vt:lpstr>Типичный дата-центр состоит из:</vt:lpstr>
      <vt:lpstr>Инженерная инфраструктура включает в себя:</vt:lpstr>
      <vt:lpstr>Слайд 13</vt:lpstr>
      <vt:lpstr>Серверные стойки в ЦОД.</vt:lpstr>
      <vt:lpstr>Microsoft разместила подводный дата-центр у берегов Шотландии</vt:lpstr>
      <vt:lpstr>Типы датацентров по стандартам</vt:lpstr>
      <vt:lpstr>Основные стандарты</vt:lpstr>
      <vt:lpstr>Слайд 18</vt:lpstr>
      <vt:lpstr>Слайд 19</vt:lpstr>
      <vt:lpstr>Слайд 20</vt:lpstr>
      <vt:lpstr>Слайд 21</vt:lpstr>
      <vt:lpstr>Услуги дата-центров </vt:lpstr>
      <vt:lpstr>Размещение традиционно на территории предприятия</vt:lpstr>
      <vt:lpstr>Кластер</vt:lpstr>
      <vt:lpstr>Обычно различают следующие основные виды кластеров</vt:lpstr>
      <vt:lpstr>Кластеры высокой доступности</vt:lpstr>
      <vt:lpstr>Кластеры распределения нагрузки (Network Load Balancing, NLB)</vt:lpstr>
      <vt:lpstr>Вычислительные кластеры</vt:lpstr>
      <vt:lpstr>Слайд 29</vt:lpstr>
      <vt:lpstr>В случае объединения двух стоек, можно воспользоваться одним из портов свича для создания связи свич-свич. При таком варианте обмен между стойками проходит через одну пару портов, что может приводить к замедлению коммуникаций, особенно коллективных.</vt:lpstr>
      <vt:lpstr>Дальнейший рост сложности сети приводит к многоуровневым схемам построения свичей</vt:lpstr>
      <vt:lpstr>Пример работы с кластером (Linux)</vt:lpstr>
      <vt:lpstr>Слайд 33</vt:lpstr>
      <vt:lpstr>Слайд 34</vt:lpstr>
      <vt:lpstr>Супер-компьютер</vt:lpstr>
      <vt:lpstr>Архитектуры</vt:lpstr>
      <vt:lpstr>NUMA (Non-Uniform Memory Access — «неравномерный доступ к памяти» или Non-Uniform Memory Architecture — «Архитектура с неравномерной памятью») — схема реализации компьютерной памяти, используемая в мультипроцессорных системах, когда время доступа к памяти определяется её расположением по отношению к процессору.</vt:lpstr>
      <vt:lpstr>Распределенная система</vt:lpstr>
      <vt:lpstr>GRID</vt:lpstr>
      <vt:lpstr>Типы грид-систем </vt:lpstr>
      <vt:lpstr>Виртуализация</vt:lpstr>
      <vt:lpstr>Виртуализация ресурсов</vt:lpstr>
      <vt:lpstr>Виртуализация оборудования</vt:lpstr>
      <vt:lpstr>Виртуализация памяти</vt:lpstr>
      <vt:lpstr>Виртуализация хранилищ данных</vt:lpstr>
      <vt:lpstr>Виртуализация операционных систем</vt:lpstr>
      <vt:lpstr>Программная виртуализация</vt:lpstr>
      <vt:lpstr>Аппаратная виртуализация</vt:lpstr>
      <vt:lpstr>Паравиртуализация</vt:lpstr>
      <vt:lpstr>Схема паравиртуализации (слева) и полной виртуализации (справа)</vt:lpstr>
      <vt:lpstr>Встроенная виртуализация</vt:lpstr>
      <vt:lpstr>Аппаратная виртуализация</vt:lpstr>
      <vt:lpstr>VT-d (Virtualization technology for directed I/O) — технология виртуализации ввода-вывода</vt:lpstr>
      <vt:lpstr>Поддержка DMAR Vt-d</vt:lpstr>
      <vt:lpstr>AMD Virtualization (AMD-V)</vt:lpstr>
      <vt:lpstr>Гипервизор</vt:lpstr>
      <vt:lpstr>Слайд 57</vt:lpstr>
      <vt:lpstr>Xen</vt:lpstr>
      <vt:lpstr>Слайд 59</vt:lpstr>
      <vt:lpstr>Слайд 60</vt:lpstr>
      <vt:lpstr>Миграция виртуальных машин </vt:lpstr>
      <vt:lpstr>Слайд 62</vt:lpstr>
      <vt:lpstr>Слайд 63</vt:lpstr>
      <vt:lpstr>Слайд 64</vt:lpstr>
      <vt:lpstr>Слайд 65</vt:lpstr>
      <vt:lpstr>Слайд 66</vt:lpstr>
      <vt:lpstr>Слайд 67</vt:lpstr>
      <vt:lpstr>Слайд 68</vt:lpstr>
      <vt:lpstr>VMware Workstation</vt:lpstr>
      <vt:lpstr>Контейнерая виртуализация</vt:lpstr>
      <vt:lpstr>Docker</vt:lpstr>
      <vt:lpstr>Слайд 72</vt:lpstr>
      <vt:lpstr>Учет проблем доступа потоков к памяти при кэшировании</vt:lpstr>
      <vt:lpstr>Клиент-Сервер</vt:lpstr>
      <vt:lpstr>Многоуровневая архитектура</vt:lpstr>
      <vt:lpstr>Трехуровневая архитектура</vt:lpstr>
      <vt:lpstr>Соккеты</vt:lpstr>
      <vt:lpstr>Соккет на python</vt:lpstr>
      <vt:lpstr>Слайд 79</vt:lpstr>
      <vt:lpstr>Слайд 80</vt:lpstr>
      <vt:lpstr>Java – cоккет сервер</vt:lpstr>
      <vt:lpstr>Слайд 82</vt:lpstr>
      <vt:lpstr>Слайд 83</vt:lpstr>
      <vt:lpstr>Слайд 84</vt:lpstr>
      <vt:lpstr>Слайд 85</vt:lpstr>
      <vt:lpstr>HTTP</vt:lpstr>
      <vt:lpstr>Proxy на Python</vt:lpstr>
      <vt:lpstr>CGI</vt:lpstr>
      <vt:lpstr>PHP</vt:lpstr>
      <vt:lpstr>JSP</vt:lpstr>
      <vt:lpstr>ASP</vt:lpstr>
      <vt:lpstr>Python WSGI</vt:lpstr>
      <vt:lpstr>Фреймворки Python</vt:lpstr>
      <vt:lpstr>Веб сервис</vt:lpstr>
      <vt:lpstr>Достоинства</vt:lpstr>
      <vt:lpstr>Недостатки</vt:lpstr>
      <vt:lpstr>DCOM</vt:lpstr>
      <vt:lpstr>Corba</vt:lpstr>
      <vt:lpstr>SOAP</vt:lpstr>
    </vt:vector>
  </TitlesOfParts>
  <Company>Grizli777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Разработка Web сервисов</dc:title>
  <dc:creator>homexp</dc:creator>
  <cp:lastModifiedBy>homexp</cp:lastModifiedBy>
  <cp:revision>150</cp:revision>
  <dcterms:created xsi:type="dcterms:W3CDTF">2020-03-12T09:25:56Z</dcterms:created>
  <dcterms:modified xsi:type="dcterms:W3CDTF">2020-03-15T12:59:33Z</dcterms:modified>
</cp:coreProperties>
</file>

<file path=docProps/thumbnail.jpeg>
</file>